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 id="2147483676" r:id="rId5"/>
  </p:sldMasterIdLst>
  <p:notesMasterIdLst>
    <p:notesMasterId r:id="rId48"/>
  </p:notesMasterIdLst>
  <p:handoutMasterIdLst>
    <p:handoutMasterId r:id="rId49"/>
  </p:handoutMasterIdLst>
  <p:sldIdLst>
    <p:sldId id="317" r:id="rId6"/>
    <p:sldId id="891" r:id="rId7"/>
    <p:sldId id="894" r:id="rId8"/>
    <p:sldId id="754" r:id="rId9"/>
    <p:sldId id="774" r:id="rId10"/>
    <p:sldId id="893" r:id="rId11"/>
    <p:sldId id="901" r:id="rId12"/>
    <p:sldId id="843" r:id="rId13"/>
    <p:sldId id="889" r:id="rId14"/>
    <p:sldId id="911" r:id="rId15"/>
    <p:sldId id="778" r:id="rId16"/>
    <p:sldId id="695" r:id="rId17"/>
    <p:sldId id="902" r:id="rId18"/>
    <p:sldId id="897" r:id="rId19"/>
    <p:sldId id="900" r:id="rId20"/>
    <p:sldId id="858" r:id="rId21"/>
    <p:sldId id="912" r:id="rId22"/>
    <p:sldId id="793" r:id="rId23"/>
    <p:sldId id="903" r:id="rId24"/>
    <p:sldId id="670" r:id="rId25"/>
    <p:sldId id="906" r:id="rId26"/>
    <p:sldId id="842" r:id="rId27"/>
    <p:sldId id="908" r:id="rId28"/>
    <p:sldId id="909" r:id="rId29"/>
    <p:sldId id="910" r:id="rId30"/>
    <p:sldId id="866" r:id="rId31"/>
    <p:sldId id="904" r:id="rId32"/>
    <p:sldId id="773" r:id="rId33"/>
    <p:sldId id="907" r:id="rId34"/>
    <p:sldId id="871" r:id="rId35"/>
    <p:sldId id="267" r:id="rId36"/>
    <p:sldId id="853" r:id="rId37"/>
    <p:sldId id="792" r:id="rId38"/>
    <p:sldId id="855" r:id="rId39"/>
    <p:sldId id="856" r:id="rId40"/>
    <p:sldId id="859" r:id="rId41"/>
    <p:sldId id="885" r:id="rId42"/>
    <p:sldId id="886" r:id="rId43"/>
    <p:sldId id="887" r:id="rId44"/>
    <p:sldId id="864" r:id="rId45"/>
    <p:sldId id="791" r:id="rId46"/>
    <p:sldId id="790" r:id="rId47"/>
  </p:sldIdLst>
  <p:sldSz cx="9144000" cy="6858000" type="screen4x3"/>
  <p:notesSz cx="6858000" cy="9144000"/>
  <p:defaultTex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 Montanez" initials="PM" lastIdx="4" clrIdx="0"/>
  <p:cmAuthor id="1" name="dratner"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E15E"/>
    <a:srgbClr val="DA8B00"/>
    <a:srgbClr val="2F30F4"/>
    <a:srgbClr val="403EFF"/>
    <a:srgbClr val="3C9C3C"/>
    <a:srgbClr val="54B040"/>
    <a:srgbClr val="224ADE"/>
    <a:srgbClr val="49F4FF"/>
    <a:srgbClr val="56F967"/>
    <a:srgbClr val="359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201"/>
    <p:restoredTop sz="99793" autoAdjust="0"/>
  </p:normalViewPr>
  <p:slideViewPr>
    <p:cSldViewPr>
      <p:cViewPr varScale="1">
        <p:scale>
          <a:sx n="92" d="100"/>
          <a:sy n="92" d="100"/>
        </p:scale>
        <p:origin x="184" y="888"/>
      </p:cViewPr>
      <p:guideLst>
        <p:guide orient="horz" pos="2160"/>
        <p:guide pos="2880"/>
      </p:guideLst>
    </p:cSldViewPr>
  </p:slideViewPr>
  <p:notesTextViewPr>
    <p:cViewPr>
      <p:scale>
        <a:sx n="1" d="1"/>
        <a:sy n="1" d="1"/>
      </p:scale>
      <p:origin x="0" y="0"/>
    </p:cViewPr>
  </p:notesTextViewPr>
  <p:sorterViewPr>
    <p:cViewPr>
      <p:scale>
        <a:sx n="1" d="1"/>
        <a:sy n="1" d="1"/>
      </p:scale>
      <p:origin x="0" y="65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135495-F173-444C-A30B-68E0E9A9826C}" type="datetimeFigureOut">
              <a:rPr lang="en-US" smtClean="0"/>
              <a:t>12/1/24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99C5E3-9689-C246-AE26-8E43B1C8A0EF}" type="slidenum">
              <a:rPr lang="en-US" smtClean="0"/>
              <a:t>‹#›</a:t>
            </a:fld>
            <a:endParaRPr lang="en-US"/>
          </a:p>
        </p:txBody>
      </p:sp>
    </p:spTree>
    <p:extLst>
      <p:ext uri="{BB962C8B-B14F-4D97-AF65-F5344CB8AC3E}">
        <p14:creationId xmlns:p14="http://schemas.microsoft.com/office/powerpoint/2010/main" val="26238706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597FBA-F169-46B9-B871-B5F97C6E2014}" type="datetimeFigureOut">
              <a:rPr lang="en-US" smtClean="0"/>
              <a:t>12/1/24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607383-C112-437D-A52A-F472BCEF03FF}" type="slidenum">
              <a:rPr lang="en-US" smtClean="0"/>
              <a:t>‹#›</a:t>
            </a:fld>
            <a:endParaRPr lang="en-US"/>
          </a:p>
        </p:txBody>
      </p:sp>
    </p:spTree>
    <p:extLst>
      <p:ext uri="{BB962C8B-B14F-4D97-AF65-F5344CB8AC3E}">
        <p14:creationId xmlns:p14="http://schemas.microsoft.com/office/powerpoint/2010/main" val="1337687127"/>
      </p:ext>
    </p:extLst>
  </p:cSld>
  <p:clrMap bg1="lt1" tx1="dk1" bg2="lt2" tx2="dk2" accent1="accent1" accent2="accent2" accent3="accent3" accent4="accent4" accent5="accent5" accent6="accent6" hlink="hlink" folHlink="folHlink"/>
  <p:hf hdr="0" ftr="0" dt="0"/>
  <p:notesStyle>
    <a:lvl1pPr marL="0" algn="l" defTabSz="914305" rtl="0" eaLnBrk="1" latinLnBrk="0" hangingPunct="1">
      <a:defRPr sz="1200" kern="1200">
        <a:solidFill>
          <a:schemeClr val="tx1"/>
        </a:solidFill>
        <a:latin typeface="+mn-lt"/>
        <a:ea typeface="+mn-ea"/>
        <a:cs typeface="+mn-cs"/>
      </a:defRPr>
    </a:lvl1pPr>
    <a:lvl2pPr marL="457153" algn="l" defTabSz="914305" rtl="0" eaLnBrk="1" latinLnBrk="0" hangingPunct="1">
      <a:defRPr sz="1200" kern="1200">
        <a:solidFill>
          <a:schemeClr val="tx1"/>
        </a:solidFill>
        <a:latin typeface="+mn-lt"/>
        <a:ea typeface="+mn-ea"/>
        <a:cs typeface="+mn-cs"/>
      </a:defRPr>
    </a:lvl2pPr>
    <a:lvl3pPr marL="914305" algn="l" defTabSz="914305" rtl="0" eaLnBrk="1" latinLnBrk="0" hangingPunct="1">
      <a:defRPr sz="1200" kern="1200">
        <a:solidFill>
          <a:schemeClr val="tx1"/>
        </a:solidFill>
        <a:latin typeface="+mn-lt"/>
        <a:ea typeface="+mn-ea"/>
        <a:cs typeface="+mn-cs"/>
      </a:defRPr>
    </a:lvl3pPr>
    <a:lvl4pPr marL="1371458" algn="l" defTabSz="914305" rtl="0" eaLnBrk="1" latinLnBrk="0" hangingPunct="1">
      <a:defRPr sz="1200" kern="1200">
        <a:solidFill>
          <a:schemeClr val="tx1"/>
        </a:solidFill>
        <a:latin typeface="+mn-lt"/>
        <a:ea typeface="+mn-ea"/>
        <a:cs typeface="+mn-cs"/>
      </a:defRPr>
    </a:lvl4pPr>
    <a:lvl5pPr marL="1828610" algn="l" defTabSz="914305" rtl="0" eaLnBrk="1" latinLnBrk="0" hangingPunct="1">
      <a:defRPr sz="1200" kern="1200">
        <a:solidFill>
          <a:schemeClr val="tx1"/>
        </a:solidFill>
        <a:latin typeface="+mn-lt"/>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155E2-5984-519A-CD4F-571E10D9E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8D0587-3397-EB0A-8E92-00172FF57251}"/>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D80D5504-74D4-ADEE-C4B6-22FA68827193}"/>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accent1"/>
              </a:solidFill>
            </a:endParaRPr>
          </a:p>
        </p:txBody>
      </p:sp>
      <p:sp>
        <p:nvSpPr>
          <p:cNvPr id="4" name="Slide Number Placeholder 3">
            <a:extLst>
              <a:ext uri="{FF2B5EF4-FFF2-40B4-BE49-F238E27FC236}">
                <a16:creationId xmlns:a16="http://schemas.microsoft.com/office/drawing/2014/main" id="{46DEB8FA-EE06-3DF8-6681-AD07CF7F0BFA}"/>
              </a:ext>
            </a:extLst>
          </p:cNvPr>
          <p:cNvSpPr>
            <a:spLocks noGrp="1"/>
          </p:cNvSpPr>
          <p:nvPr>
            <p:ph type="sldNum" sz="quarter" idx="10"/>
          </p:nvPr>
        </p:nvSpPr>
        <p:spPr/>
        <p:txBody>
          <a:bodyPr/>
          <a:lstStyle/>
          <a:p>
            <a:fld id="{16210A8A-16C0-4562-AD3A-B1BC2569C64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449293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D5308-84B8-4C13-C04E-2AE641B9D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903C6-BE79-7AC2-EF6B-57271C95A746}"/>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33354996-1226-3DA0-22DF-0159756018AB}"/>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accent1"/>
              </a:solidFill>
            </a:endParaRPr>
          </a:p>
        </p:txBody>
      </p:sp>
      <p:sp>
        <p:nvSpPr>
          <p:cNvPr id="4" name="Slide Number Placeholder 3">
            <a:extLst>
              <a:ext uri="{FF2B5EF4-FFF2-40B4-BE49-F238E27FC236}">
                <a16:creationId xmlns:a16="http://schemas.microsoft.com/office/drawing/2014/main" id="{9C64B32D-53B4-F83E-11A1-AD9AF630BAB3}"/>
              </a:ext>
            </a:extLst>
          </p:cNvPr>
          <p:cNvSpPr>
            <a:spLocks noGrp="1"/>
          </p:cNvSpPr>
          <p:nvPr>
            <p:ph type="sldNum" sz="quarter" idx="10"/>
          </p:nvPr>
        </p:nvSpPr>
        <p:spPr/>
        <p:txBody>
          <a:bodyPr/>
          <a:lstStyle/>
          <a:p>
            <a:fld id="{16210A8A-16C0-4562-AD3A-B1BC2569C64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555199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accent1"/>
              </a:solidFill>
            </a:endParaRPr>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830368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E78E3-B7A5-209E-9646-D3B0B1CFE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F0B5D-4181-43F8-2212-49C58DF79AFF}"/>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360EB0DF-D69D-8B3F-B81A-74465402A18D}"/>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accent1"/>
              </a:solidFill>
            </a:endParaRPr>
          </a:p>
        </p:txBody>
      </p:sp>
      <p:sp>
        <p:nvSpPr>
          <p:cNvPr id="4" name="Slide Number Placeholder 3">
            <a:extLst>
              <a:ext uri="{FF2B5EF4-FFF2-40B4-BE49-F238E27FC236}">
                <a16:creationId xmlns:a16="http://schemas.microsoft.com/office/drawing/2014/main" id="{5D020D61-AB0E-10CA-764C-F7EF3642E1C1}"/>
              </a:ext>
            </a:extLst>
          </p:cNvPr>
          <p:cNvSpPr>
            <a:spLocks noGrp="1"/>
          </p:cNvSpPr>
          <p:nvPr>
            <p:ph type="sldNum" sz="quarter" idx="10"/>
          </p:nvPr>
        </p:nvSpPr>
        <p:spPr/>
        <p:txBody>
          <a:bodyPr/>
          <a:lstStyle/>
          <a:p>
            <a:fld id="{16210A8A-16C0-4562-AD3A-B1BC2569C64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849136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Histogram of the events based on the change in RF amplitude.  Orange were labeled anomalous by our algorithm.  A simple threshold at ~5 would have significant differences (about 20%) from our NN prediction.  Based on visual inspection and correlation efficiency, we believe the NN is mostly correct (~10</a:t>
            </a:r>
            <a:r>
              <a:rPr lang="en-US"/>
              <a:t>% errors).</a:t>
            </a:r>
            <a:endParaRPr dirty="0"/>
          </a:p>
        </p:txBody>
      </p:sp>
      <p:sp>
        <p:nvSpPr>
          <p:cNvPr id="213" name="Google Shape;21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664EC-83B3-53C9-9736-48DBF18444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8066B-D5DB-197B-F7C8-2F7BEBBAB1E6}"/>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BC8DF665-46F9-FADA-3E35-6CCA1ADFBDD8}"/>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accent1"/>
              </a:solidFill>
            </a:endParaRPr>
          </a:p>
        </p:txBody>
      </p:sp>
      <p:sp>
        <p:nvSpPr>
          <p:cNvPr id="4" name="Slide Number Placeholder 3">
            <a:extLst>
              <a:ext uri="{FF2B5EF4-FFF2-40B4-BE49-F238E27FC236}">
                <a16:creationId xmlns:a16="http://schemas.microsoft.com/office/drawing/2014/main" id="{EC7DC583-1B7D-10B4-6FDD-85CFD90B4E94}"/>
              </a:ext>
            </a:extLst>
          </p:cNvPr>
          <p:cNvSpPr>
            <a:spLocks noGrp="1"/>
          </p:cNvSpPr>
          <p:nvPr>
            <p:ph type="sldNum" sz="quarter" idx="10"/>
          </p:nvPr>
        </p:nvSpPr>
        <p:spPr/>
        <p:txBody>
          <a:bodyPr/>
          <a:lstStyle/>
          <a:p>
            <a:fld id="{16210A8A-16C0-4562-AD3A-B1BC2569C64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528134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Genesis</a:t>
            </a:r>
            <a:r>
              <a:rPr lang="en-US" baseline="0" dirty="0"/>
              <a:t> simulations provide users very accurate prediction of X-ray pulses for preparing for shifts and testing analysis methods.  However, each simulation takes ~1000s of CPU-seconds.  For users who require large numbers of examples, </a:t>
            </a:r>
            <a:r>
              <a:rPr lang="en-US" baseline="0" dirty="0" err="1"/>
              <a:t>e.g.crystallography</a:t>
            </a:r>
            <a:r>
              <a:rPr lang="en-US" baseline="0" dirty="0"/>
              <a:t> or statistical methods like ghost imaging, Genesis is too slow.  </a:t>
            </a:r>
          </a:p>
          <a:p>
            <a:endParaRPr lang="en-US" baseline="0" dirty="0"/>
          </a:p>
          <a:p>
            <a:r>
              <a:rPr lang="en-US" baseline="0" dirty="0"/>
              <a:t>Generative adversarial networks (GANs) use two networks: the “discriminator” tries to identify if an example is real (i.e. Genesis), or fake (i.e. the “generator”).  The generator tries to fool the discriminator.  As the two networks fight, the generator makes more and more realistic examples.  Images at right show a generated fake XTCAV image (upper right) and the associated X-ray profile (lower right, green).  The blue curve is what the old XTCAV algorithm would have estimated from the fake example, showing that the generated example is reasonable.</a:t>
            </a:r>
            <a:endParaRPr lang="en-US" dirty="0"/>
          </a:p>
        </p:txBody>
      </p:sp>
      <p:sp>
        <p:nvSpPr>
          <p:cNvPr id="4" name="Slide Number Placeholder 3"/>
          <p:cNvSpPr>
            <a:spLocks noGrp="1"/>
          </p:cNvSpPr>
          <p:nvPr>
            <p:ph type="sldNum" sz="quarter" idx="10"/>
          </p:nvPr>
        </p:nvSpPr>
        <p:spPr/>
        <p:txBody>
          <a:bodyPr/>
          <a:lstStyle/>
          <a:p>
            <a:fld id="{B3607383-C112-437D-A52A-F472BCEF03FF}" type="slidenum">
              <a:rPr lang="en-US" smtClean="0"/>
              <a:t>4</a:t>
            </a:fld>
            <a:endParaRPr lang="en-US"/>
          </a:p>
        </p:txBody>
      </p:sp>
    </p:spTree>
    <p:extLst>
      <p:ext uri="{BB962C8B-B14F-4D97-AF65-F5344CB8AC3E}">
        <p14:creationId xmlns:p14="http://schemas.microsoft.com/office/powerpoint/2010/main" val="4190543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BF552-E1BF-A3C1-FBA5-4035FA3CF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200FD9-5C3A-082D-A1E0-467AB5D618DB}"/>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5A05FEAA-8C01-AAA4-7546-73E17EF5409A}"/>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accent1"/>
              </a:solidFill>
            </a:endParaRPr>
          </a:p>
        </p:txBody>
      </p:sp>
      <p:sp>
        <p:nvSpPr>
          <p:cNvPr id="4" name="Slide Number Placeholder 3">
            <a:extLst>
              <a:ext uri="{FF2B5EF4-FFF2-40B4-BE49-F238E27FC236}">
                <a16:creationId xmlns:a16="http://schemas.microsoft.com/office/drawing/2014/main" id="{05108810-217C-3F92-EC0B-B328636596D5}"/>
              </a:ext>
            </a:extLst>
          </p:cNvPr>
          <p:cNvSpPr>
            <a:spLocks noGrp="1"/>
          </p:cNvSpPr>
          <p:nvPr>
            <p:ph type="sldNum" sz="quarter" idx="10"/>
          </p:nvPr>
        </p:nvSpPr>
        <p:spPr/>
        <p:txBody>
          <a:bodyPr/>
          <a:lstStyle/>
          <a:p>
            <a:fld id="{16210A8A-16C0-4562-AD3A-B1BC2569C64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871856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11</a:t>
            </a:fld>
            <a:endParaRPr lang="en-US" dirty="0"/>
          </a:p>
        </p:txBody>
      </p:sp>
    </p:spTree>
    <p:extLst>
      <p:ext uri="{BB962C8B-B14F-4D97-AF65-F5344CB8AC3E}">
        <p14:creationId xmlns:p14="http://schemas.microsoft.com/office/powerpoint/2010/main" val="3199468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12</a:t>
            </a:fld>
            <a:endParaRPr lang="en-US" dirty="0"/>
          </a:p>
        </p:txBody>
      </p:sp>
    </p:spTree>
    <p:extLst>
      <p:ext uri="{BB962C8B-B14F-4D97-AF65-F5344CB8AC3E}">
        <p14:creationId xmlns:p14="http://schemas.microsoft.com/office/powerpoint/2010/main" val="136675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B6C58-F099-3CFE-C314-39D346463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26F627-0AF4-7A54-5576-C7FC158AA7CE}"/>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AB454EF9-73EE-2CE9-1C30-441EC89EF03F}"/>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accent1"/>
              </a:solidFill>
            </a:endParaRPr>
          </a:p>
        </p:txBody>
      </p:sp>
      <p:sp>
        <p:nvSpPr>
          <p:cNvPr id="4" name="Slide Number Placeholder 3">
            <a:extLst>
              <a:ext uri="{FF2B5EF4-FFF2-40B4-BE49-F238E27FC236}">
                <a16:creationId xmlns:a16="http://schemas.microsoft.com/office/drawing/2014/main" id="{C6863AB1-3CAB-7552-C83E-A099652D60F8}"/>
              </a:ext>
            </a:extLst>
          </p:cNvPr>
          <p:cNvSpPr>
            <a:spLocks noGrp="1"/>
          </p:cNvSpPr>
          <p:nvPr>
            <p:ph type="sldNum" sz="quarter" idx="10"/>
          </p:nvPr>
        </p:nvSpPr>
        <p:spPr/>
        <p:txBody>
          <a:bodyPr/>
          <a:lstStyle/>
          <a:p>
            <a:fld id="{16210A8A-16C0-4562-AD3A-B1BC2569C64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655729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18</a:t>
            </a:fld>
            <a:endParaRPr lang="en-US" dirty="0"/>
          </a:p>
        </p:txBody>
      </p:sp>
    </p:spTree>
    <p:extLst>
      <p:ext uri="{BB962C8B-B14F-4D97-AF65-F5344CB8AC3E}">
        <p14:creationId xmlns:p14="http://schemas.microsoft.com/office/powerpoint/2010/main" val="563417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1F50A-4C91-5A23-454D-2E9ABAB79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B1B40-8AE1-8E5F-B724-99E3C1138FE2}"/>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84057C3E-701F-06C9-B91C-AE17E5188778}"/>
              </a:ext>
            </a:extLst>
          </p:cNvPr>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accent1"/>
              </a:solidFill>
            </a:endParaRPr>
          </a:p>
        </p:txBody>
      </p:sp>
      <p:sp>
        <p:nvSpPr>
          <p:cNvPr id="4" name="Slide Number Placeholder 3">
            <a:extLst>
              <a:ext uri="{FF2B5EF4-FFF2-40B4-BE49-F238E27FC236}">
                <a16:creationId xmlns:a16="http://schemas.microsoft.com/office/drawing/2014/main" id="{D4AE0554-ABFA-8D50-1354-C761DE6585F4}"/>
              </a:ext>
            </a:extLst>
          </p:cNvPr>
          <p:cNvSpPr>
            <a:spLocks noGrp="1"/>
          </p:cNvSpPr>
          <p:nvPr>
            <p:ph type="sldNum" sz="quarter" idx="10"/>
          </p:nvPr>
        </p:nvSpPr>
        <p:spPr/>
        <p:txBody>
          <a:bodyPr/>
          <a:lstStyle/>
          <a:p>
            <a:fld id="{16210A8A-16C0-4562-AD3A-B1BC2569C64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949730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16" name="Rectangle 15"/>
          <p:cNvSpPr/>
          <p:nvPr/>
        </p:nvSpPr>
        <p:spPr>
          <a:xfrm>
            <a:off x="0" y="0"/>
            <a:ext cx="9144000" cy="5833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CA"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 y="0"/>
            <a:ext cx="9158400" cy="68688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8435" y="6196868"/>
            <a:ext cx="2275566" cy="66113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83387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40196"/>
            <a:ext cx="1973584" cy="717805"/>
          </a:xfrm>
          <a:prstGeom prst="rect">
            <a:avLst/>
          </a:prstGeom>
        </p:spPr>
      </p:pic>
      <p:sp>
        <p:nvSpPr>
          <p:cNvPr id="2" name="Title 1"/>
          <p:cNvSpPr>
            <a:spLocks noGrp="1"/>
          </p:cNvSpPr>
          <p:nvPr>
            <p:ph type="ctrTitle"/>
          </p:nvPr>
        </p:nvSpPr>
        <p:spPr>
          <a:xfrm>
            <a:off x="557214" y="536575"/>
            <a:ext cx="8008937" cy="2246313"/>
          </a:xfrm>
        </p:spPr>
        <p:txBody>
          <a:bodyPr anchor="b" anchorCtr="0">
            <a:noAutofit/>
          </a:bodyPr>
          <a:lstStyle>
            <a:lvl1pPr>
              <a:defRPr sz="4300" b="1">
                <a:solidFill>
                  <a:schemeClr val="bg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57214" y="3646170"/>
            <a:ext cx="7989887" cy="2187702"/>
          </a:xfrm>
        </p:spPr>
        <p:txBody>
          <a:bodyPr>
            <a:noAutofit/>
          </a:bodyPr>
          <a:lstStyle>
            <a:lvl1pPr marL="0" indent="0" algn="l">
              <a:lnSpc>
                <a:spcPct val="110000"/>
              </a:lnSpc>
              <a:buNone/>
              <a:defRPr sz="1600" b="0">
                <a:solidFill>
                  <a:schemeClr val="bg1"/>
                </a:solidFill>
                <a:latin typeface="Arial" pitchFamily="34" charset="0"/>
                <a:cs typeface="Arial" pitchFamily="34" charset="0"/>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4" y="2755012"/>
            <a:ext cx="8008937" cy="635889"/>
          </a:xfrm>
        </p:spPr>
        <p:txBody>
          <a:bodyPr>
            <a:noAutofit/>
          </a:bodyPr>
          <a:lstStyle>
            <a:lvl1pPr>
              <a:lnSpc>
                <a:spcPct val="100000"/>
              </a:lnSpc>
              <a:defRPr sz="4200" b="0">
                <a:solidFill>
                  <a:schemeClr val="bg1"/>
                </a:solidFill>
                <a:latin typeface="Arial" pitchFamily="34" charset="0"/>
                <a:cs typeface="Arial" pitchFamily="34" charset="0"/>
              </a:defRPr>
            </a:lvl1pPr>
          </a:lstStyle>
          <a:p>
            <a:pPr lvl="0"/>
            <a:r>
              <a:rPr lang="en-CA" dirty="0"/>
              <a:t>Click to edit Master subtitle style</a:t>
            </a:r>
          </a:p>
        </p:txBody>
      </p:sp>
    </p:spTree>
    <p:extLst>
      <p:ext uri="{BB962C8B-B14F-4D97-AF65-F5344CB8AC3E}">
        <p14:creationId xmlns:p14="http://schemas.microsoft.com/office/powerpoint/2010/main" val="1098751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accent3"/>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p:cNvSpPr>
            <a:spLocks noGrp="1"/>
          </p:cNvSpPr>
          <p:nvPr>
            <p:ph type="title"/>
          </p:nvPr>
        </p:nvSpPr>
        <p:spPr bwMode="auto">
          <a:xfrm>
            <a:off x="353963" y="0"/>
            <a:ext cx="8412480" cy="731520"/>
          </a:xfrm>
          <a:prstGeom prst="rect">
            <a:avLst/>
          </a:prstGeom>
          <a:noFill/>
          <a:ln w="9525">
            <a:noFill/>
            <a:miter lim="800000"/>
            <a:headEnd/>
            <a:tailEnd/>
          </a:ln>
        </p:spPr>
        <p:txBody>
          <a:bodyPr/>
          <a:lstStyle>
            <a:lvl1pPr>
              <a:defRPr sz="2600" b="1">
                <a:solidFill>
                  <a:schemeClr val="accent3"/>
                </a:solidFill>
              </a:defRPr>
            </a:lvl1pPr>
          </a:lstStyle>
          <a:p>
            <a:pPr lvl="0"/>
            <a:r>
              <a:rPr lang="en-US" dirty="0"/>
              <a:t>Click to edit Master title style</a:t>
            </a:r>
          </a:p>
        </p:txBody>
      </p:sp>
      <p:sp>
        <p:nvSpPr>
          <p:cNvPr id="4" name="Footer Placeholder 10"/>
          <p:cNvSpPr>
            <a:spLocks noGrp="1"/>
          </p:cNvSpPr>
          <p:nvPr>
            <p:ph type="ftr" sz="quarter" idx="10"/>
          </p:nvPr>
        </p:nvSpPr>
        <p:spPr>
          <a:xfrm>
            <a:off x="3200401" y="6356351"/>
            <a:ext cx="5257800" cy="365125"/>
          </a:xfrm>
          <a:prstGeom prst="rect">
            <a:avLst/>
          </a:prstGeom>
        </p:spPr>
        <p:txBody>
          <a:bodyPr lIns="91356" tIns="45678" rIns="91356" bIns="45678"/>
          <a:lstStyle>
            <a:lvl1pPr algn="r">
              <a:defRPr b="0">
                <a:solidFill>
                  <a:srgbClr val="146737"/>
                </a:solidFill>
              </a:defRPr>
            </a:lvl1pPr>
          </a:lstStyle>
          <a:p>
            <a:pPr>
              <a:defRPr/>
            </a:pPr>
            <a:endParaRPr lang="en-US"/>
          </a:p>
        </p:txBody>
      </p:sp>
      <p:sp>
        <p:nvSpPr>
          <p:cNvPr id="5" name="Slide Number Placeholder 11"/>
          <p:cNvSpPr>
            <a:spLocks noGrp="1"/>
          </p:cNvSpPr>
          <p:nvPr>
            <p:ph type="sldNum" sz="quarter" idx="11"/>
          </p:nvPr>
        </p:nvSpPr>
        <p:spPr>
          <a:xfrm>
            <a:off x="8382000" y="6351589"/>
            <a:ext cx="457200" cy="365125"/>
          </a:xfrm>
        </p:spPr>
        <p:txBody>
          <a:bodyPr/>
          <a:lstStyle>
            <a:lvl1pPr algn="ctr">
              <a:defRPr/>
            </a:lvl1pPr>
          </a:lstStyle>
          <a:p>
            <a:pPr>
              <a:defRPr/>
            </a:pPr>
            <a:fld id="{371BFFFE-0D05-4D66-940B-5D906D67495C}" type="slidenum">
              <a:rPr lang="en-US"/>
              <a:pPr>
                <a:defRPr/>
              </a:pPr>
              <a:t>‹#›</a:t>
            </a:fld>
            <a:endParaRPr lang="en-US" dirty="0"/>
          </a:p>
        </p:txBody>
      </p:sp>
    </p:spTree>
    <p:extLst>
      <p:ext uri="{BB962C8B-B14F-4D97-AF65-F5344CB8AC3E}">
        <p14:creationId xmlns:p14="http://schemas.microsoft.com/office/powerpoint/2010/main" val="2358446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125272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 y="934934"/>
            <a:ext cx="8685251" cy="202691"/>
          </a:xfrm>
          <a:prstGeom prst="rect">
            <a:avLst/>
          </a:prstGeom>
        </p:spPr>
      </p:pic>
      <p:sp>
        <p:nvSpPr>
          <p:cNvPr id="8" name="Slide Number Placeholder 7"/>
          <p:cNvSpPr>
            <a:spLocks noGrp="1"/>
          </p:cNvSpPr>
          <p:nvPr>
            <p:ph type="sldNum" sz="quarter" idx="11"/>
          </p:nvPr>
        </p:nvSpPr>
        <p:spPr/>
        <p:txBody>
          <a:bodyPr/>
          <a:lstStyle/>
          <a:p>
            <a:fld id="{487572F4-7224-4932-BF20-76C77E1DD30A}" type="slidenum">
              <a:rPr lang="en-US" smtClean="0"/>
              <a:t>‹#›</a:t>
            </a:fld>
            <a:endParaRPr lang="en-US"/>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503237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125272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 y="934934"/>
            <a:ext cx="8685251" cy="202691"/>
          </a:xfrm>
          <a:prstGeom prst="rect">
            <a:avLst/>
          </a:prstGeom>
        </p:spPr>
      </p:pic>
      <p:sp>
        <p:nvSpPr>
          <p:cNvPr id="8" name="Slide Number Placeholder 7"/>
          <p:cNvSpPr>
            <a:spLocks noGrp="1"/>
          </p:cNvSpPr>
          <p:nvPr>
            <p:ph type="sldNum" sz="quarter" idx="11"/>
          </p:nvPr>
        </p:nvSpPr>
        <p:spPr/>
        <p:txBody>
          <a:bodyPr/>
          <a:lstStyle/>
          <a:p>
            <a:fld id="{487572F4-7224-4932-BF20-76C77E1DD30A}" type="slidenum">
              <a:rPr lang="en-US" smtClean="0"/>
              <a:t>‹#›</a:t>
            </a:fld>
            <a:endParaRPr lang="en-US"/>
          </a:p>
        </p:txBody>
      </p:sp>
      <p:sp>
        <p:nvSpPr>
          <p:cNvPr id="4" name="Title 3"/>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350323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125272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 y="934934"/>
            <a:ext cx="8685251" cy="202691"/>
          </a:xfrm>
          <a:prstGeom prst="rect">
            <a:avLst/>
          </a:prstGeom>
        </p:spPr>
      </p:pic>
      <p:sp>
        <p:nvSpPr>
          <p:cNvPr id="8" name="Slide Number Placeholder 7"/>
          <p:cNvSpPr>
            <a:spLocks noGrp="1"/>
          </p:cNvSpPr>
          <p:nvPr>
            <p:ph type="sldNum" sz="quarter" idx="11"/>
          </p:nvPr>
        </p:nvSpPr>
        <p:spPr/>
        <p:txBody>
          <a:bodyPr/>
          <a:lstStyle/>
          <a:p>
            <a:fld id="{487572F4-7224-4932-BF20-76C77E1DD30A}" type="slidenum">
              <a:rPr lang="en-US" smtClean="0"/>
              <a:t>‹#›</a:t>
            </a:fld>
            <a:endParaRPr lang="en-US"/>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503237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line headline">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125272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 y="934934"/>
            <a:ext cx="8685251" cy="202691"/>
          </a:xfrm>
          <a:prstGeom prst="rect">
            <a:avLst/>
          </a:prstGeom>
        </p:spPr>
      </p:pic>
      <p:sp>
        <p:nvSpPr>
          <p:cNvPr id="8" name="Slide Number Placeholder 7"/>
          <p:cNvSpPr>
            <a:spLocks noGrp="1"/>
          </p:cNvSpPr>
          <p:nvPr>
            <p:ph type="sldNum" sz="quarter" idx="11"/>
          </p:nvPr>
        </p:nvSpPr>
        <p:spPr/>
        <p:txBody>
          <a:bodyPr/>
          <a:lstStyle/>
          <a:p>
            <a:fld id="{487572F4-7224-4932-BF20-76C77E1DD30A}" type="slidenum">
              <a:rPr lang="en-US" smtClean="0"/>
              <a:t>‹#›</a:t>
            </a:fld>
            <a:endParaRPr lang="en-US"/>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a:t>Click icon to add picture</a:t>
            </a:r>
            <a:endParaRPr lang="en-CA" dirty="0"/>
          </a:p>
        </p:txBody>
      </p:sp>
      <p:sp>
        <p:nvSpPr>
          <p:cNvPr id="11" name="Picture Placeholder 4"/>
          <p:cNvSpPr>
            <a:spLocks noGrp="1"/>
          </p:cNvSpPr>
          <p:nvPr>
            <p:ph type="pic" sz="quarter" idx="16"/>
          </p:nvPr>
        </p:nvSpPr>
        <p:spPr>
          <a:xfrm>
            <a:off x="3646488" y="3886201"/>
            <a:ext cx="2442340" cy="2432050"/>
          </a:xfrm>
        </p:spPr>
        <p:txBody>
          <a:bodyPr/>
          <a:lstStyle/>
          <a:p>
            <a:r>
              <a:rPr lang="en-US"/>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a:t>Click icon to add picture</a:t>
            </a:r>
            <a:endParaRPr lang="en-CA" dirty="0"/>
          </a:p>
        </p:txBody>
      </p:sp>
      <p:sp>
        <p:nvSpPr>
          <p:cNvPr id="3" name="Content Placeholder 2"/>
          <p:cNvSpPr>
            <a:spLocks noGrp="1"/>
          </p:cNvSpPr>
          <p:nvPr>
            <p:ph sz="quarter" idx="18"/>
          </p:nvPr>
        </p:nvSpPr>
        <p:spPr>
          <a:xfrm>
            <a:off x="457201" y="1243584"/>
            <a:ext cx="3013075"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66964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and Chart on right">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125272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 y="934934"/>
            <a:ext cx="8685251" cy="202691"/>
          </a:xfrm>
          <a:prstGeom prst="rect">
            <a:avLst/>
          </a:prstGeom>
        </p:spPr>
      </p:pic>
      <p:sp>
        <p:nvSpPr>
          <p:cNvPr id="8" name="Slide Number Placeholder 7"/>
          <p:cNvSpPr>
            <a:spLocks noGrp="1"/>
          </p:cNvSpPr>
          <p:nvPr>
            <p:ph type="sldNum" sz="quarter" idx="11"/>
          </p:nvPr>
        </p:nvSpPr>
        <p:spPr/>
        <p:txBody>
          <a:bodyPr/>
          <a:lstStyle/>
          <a:p>
            <a:fld id="{487572F4-7224-4932-BF20-76C77E1DD30A}" type="slidenum">
              <a:rPr lang="en-US" smtClean="0"/>
              <a:t>‹#›</a:t>
            </a:fld>
            <a:endParaRPr lang="en-US"/>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59547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6858000"/>
          </a:xfrm>
        </p:spPr>
        <p:txBody>
          <a:bodyPr lIns="431956"/>
          <a:lstStyle>
            <a:lvl1pPr>
              <a:defRPr b="1" baseline="0">
                <a:solidFill>
                  <a:srgbClr val="FF0000"/>
                </a:solidFill>
              </a:defRPr>
            </a:lvl1pPr>
          </a:lstStyle>
          <a:p>
            <a:br>
              <a:rPr lang="en-CA" dirty="0"/>
            </a:br>
            <a:br>
              <a:rPr lang="en-CA" dirty="0"/>
            </a:br>
            <a:br>
              <a:rPr lang="en-CA" dirty="0"/>
            </a:br>
            <a:br>
              <a:rPr lang="en-CA" dirty="0"/>
            </a:br>
            <a:br>
              <a:rPr lang="en-CA" dirty="0"/>
            </a:br>
            <a:br>
              <a:rPr lang="en-CA" dirty="0"/>
            </a:br>
            <a:r>
              <a:rPr lang="en-CA" dirty="0"/>
              <a:t>***INSTRUCTIONS ON HOW TO APPLY IMAGE MASKING TO SLIDE LAYOUT***</a:t>
            </a:r>
            <a:br>
              <a:rPr lang="en-CA" dirty="0"/>
            </a:br>
            <a:r>
              <a:rPr lang="en-CA" dirty="0"/>
              <a:t>STEP 1: Click icon to insert image</a:t>
            </a:r>
            <a:br>
              <a:rPr lang="en-CA" dirty="0"/>
            </a:br>
            <a:r>
              <a:rPr lang="en-CA" dirty="0"/>
              <a:t>STEP 2: Once image is inserted, right-click image, and choose ‘Send to Back’</a:t>
            </a:r>
          </a:p>
        </p:txBody>
      </p:sp>
      <p:sp>
        <p:nvSpPr>
          <p:cNvPr id="4" name="Title 3"/>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127691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4" name="Title 3"/>
          <p:cNvSpPr>
            <a:spLocks noGrp="1"/>
          </p:cNvSpPr>
          <p:nvPr>
            <p:ph type="title"/>
          </p:nvPr>
        </p:nvSpPr>
        <p:spPr/>
        <p:txBody>
          <a:bodyPr/>
          <a:lstStyle/>
          <a:p>
            <a:r>
              <a:rPr lang="en-US"/>
              <a:t>Click to edit Master title style</a:t>
            </a:r>
            <a:endParaRPr lang="en-CA" dirty="0"/>
          </a:p>
        </p:txBody>
      </p:sp>
      <p:sp>
        <p:nvSpPr>
          <p:cNvPr id="14" name="Slide Number Placeholder 5"/>
          <p:cNvSpPr>
            <a:spLocks noGrp="1"/>
          </p:cNvSpPr>
          <p:nvPr>
            <p:ph type="sldNum" sz="quarter" idx="4"/>
          </p:nvPr>
        </p:nvSpPr>
        <p:spPr>
          <a:xfrm>
            <a:off x="4405468" y="6318251"/>
            <a:ext cx="318932" cy="539750"/>
          </a:xfrm>
          <a:prstGeom prst="rect">
            <a:avLst/>
          </a:prstGeom>
        </p:spPr>
        <p:txBody>
          <a:bodyPr vert="horz" lIns="72000" tIns="57600" rIns="72000" bIns="45720" rtlCol="0" anchor="ctr"/>
          <a:lstStyle>
            <a:lvl1pPr algn="l">
              <a:defRPr sz="900" b="0">
                <a:solidFill>
                  <a:schemeClr val="bg2"/>
                </a:solidFill>
                <a:latin typeface="Arial" pitchFamily="34" charset="0"/>
                <a:cs typeface="Arial" pitchFamily="34" charset="0"/>
              </a:defRPr>
            </a:lvl1p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871484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6"/>
        <p:cNvGrpSpPr/>
        <p:nvPr/>
      </p:nvGrpSpPr>
      <p:grpSpPr>
        <a:xfrm>
          <a:off x="0" y="0"/>
          <a:ext cx="0" cy="0"/>
          <a:chOff x="0" y="0"/>
          <a:chExt cx="0" cy="0"/>
        </a:xfrm>
      </p:grpSpPr>
      <p:sp>
        <p:nvSpPr>
          <p:cNvPr id="87" name="Google Shape;87;g13b38f68792_6_6"/>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g13b38f68792_6_6"/>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89" name="Google Shape;89;g13b38f68792_6_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g13b38f68792_6_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g13b38f68792_6_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6952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xml"/><Relationship Id="rId1" Type="http://schemas.openxmlformats.org/officeDocument/2006/relationships/slideLayout" Target="../slideLayouts/slideLayout10.xml"/><Relationship Id="rId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2"/>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65761" y="1243584"/>
            <a:ext cx="8109919" cy="5029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1993" tIns="57594" rIns="71993" bIns="45715" rtlCol="0" anchor="ctr"/>
          <a:lstStyle>
            <a:lvl1pPr algn="l">
              <a:defRPr sz="1100" b="0">
                <a:solidFill>
                  <a:schemeClr val="tx1"/>
                </a:solidFill>
                <a:latin typeface="Arial" pitchFamily="34" charset="0"/>
                <a:cs typeface="Arial" pitchFamily="34" charset="0"/>
              </a:defRPr>
            </a:lvl1pPr>
          </a:lstStyle>
          <a:p>
            <a:fld id="{487572F4-7224-4932-BF20-76C77E1DD30A}" type="slidenum">
              <a:rPr lang="en-US" smtClean="0"/>
              <a:t>‹#›</a:t>
            </a:fld>
            <a:endParaRPr lang="en-US"/>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8" r:id="rId8"/>
    <p:sldLayoutId id="2147483679" r:id="rId9"/>
  </p:sldLayoutIdLst>
  <p:hf sldNum="0" hdr="0" ftr="0" dt="0"/>
  <p:txStyles>
    <p:titleStyle>
      <a:lvl1pPr algn="l" defTabSz="914305"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305"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153" indent="-223815" algn="l" defTabSz="914305"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492" indent="-233339" algn="l" defTabSz="914305"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305" indent="-223815" algn="l" defTabSz="914305"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1881" indent="-179981" algn="l" defTabSz="914305"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0"/>
            <a:ext cx="9144000" cy="731520"/>
          </a:xfrm>
          <a:prstGeom prst="rect">
            <a:avLst/>
          </a:prstGeom>
          <a:noFill/>
          <a:ln w="9525">
            <a:noFill/>
            <a:miter lim="800000"/>
            <a:headEnd/>
            <a:tailEnd/>
          </a:ln>
        </p:spPr>
        <p:txBody>
          <a:bodyPr vert="horz" wrap="square" lIns="91160" tIns="45583" rIns="91160" bIns="45583" numCol="1" anchor="ctr" anchorCtr="0" compatLnSpc="1">
            <a:prstTxWarp prst="textNoShape">
              <a:avLst/>
            </a:prstTxWarp>
          </a:bodyPr>
          <a:lstStyle/>
          <a:p>
            <a:pPr lvl="0"/>
            <a:r>
              <a:rPr lang="en-US" dirty="0"/>
              <a:t>Click to edit Master title style</a:t>
            </a:r>
          </a:p>
        </p:txBody>
      </p:sp>
      <p:sp>
        <p:nvSpPr>
          <p:cNvPr id="2051" name="Text Placeholder 2"/>
          <p:cNvSpPr>
            <a:spLocks noGrp="1"/>
          </p:cNvSpPr>
          <p:nvPr>
            <p:ph type="body" idx="1"/>
          </p:nvPr>
        </p:nvSpPr>
        <p:spPr bwMode="auto">
          <a:xfrm>
            <a:off x="352439" y="866775"/>
            <a:ext cx="8410575" cy="5259388"/>
          </a:xfrm>
          <a:prstGeom prst="rect">
            <a:avLst/>
          </a:prstGeom>
          <a:noFill/>
          <a:ln w="9525">
            <a:noFill/>
            <a:miter lim="800000"/>
            <a:headEnd/>
            <a:tailEnd/>
          </a:ln>
        </p:spPr>
        <p:txBody>
          <a:bodyPr vert="horz" wrap="square" lIns="91160" tIns="45583" rIns="91160" bIns="45583"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13750" y="6351589"/>
            <a:ext cx="381000" cy="365125"/>
          </a:xfrm>
          <a:prstGeom prst="rect">
            <a:avLst/>
          </a:prstGeom>
        </p:spPr>
        <p:txBody>
          <a:bodyPr vert="horz" lIns="91160" tIns="45583" rIns="91160" bIns="45583" rtlCol="0" anchor="ctr"/>
          <a:lstStyle>
            <a:lvl1pPr algn="r" eaLnBrk="1" fontAlgn="auto" hangingPunct="1">
              <a:spcBef>
                <a:spcPts val="0"/>
              </a:spcBef>
              <a:spcAft>
                <a:spcPts val="0"/>
              </a:spcAft>
              <a:defRPr sz="1200">
                <a:solidFill>
                  <a:srgbClr val="106636"/>
                </a:solidFill>
                <a:latin typeface="Arial" pitchFamily="34" charset="0"/>
                <a:cs typeface="Arial" pitchFamily="34" charset="0"/>
              </a:defRPr>
            </a:lvl1pPr>
          </a:lstStyle>
          <a:p>
            <a:pPr>
              <a:defRPr/>
            </a:pPr>
            <a:fld id="{0706B74A-FC86-4F43-83EB-56E873241F13}" type="slidenum">
              <a:rPr lang="en-US"/>
              <a:pPr>
                <a:defRPr/>
              </a:pPr>
              <a:t>‹#›</a:t>
            </a:fld>
            <a:endParaRPr lang="en-US" dirty="0"/>
          </a:p>
        </p:txBody>
      </p:sp>
      <p:pic>
        <p:nvPicPr>
          <p:cNvPr id="2053" name="Picture 9" descr="horizontal-logo-green-tex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6354776"/>
            <a:ext cx="2438400" cy="407987"/>
          </a:xfrm>
          <a:prstGeom prst="rect">
            <a:avLst/>
          </a:prstGeom>
          <a:noFill/>
          <a:ln w="9525">
            <a:noFill/>
            <a:miter lim="800000"/>
            <a:headEnd/>
            <a:tailEnd/>
          </a:ln>
        </p:spPr>
      </p:pic>
    </p:spTree>
    <p:extLst>
      <p:ext uri="{BB962C8B-B14F-4D97-AF65-F5344CB8AC3E}">
        <p14:creationId xmlns:p14="http://schemas.microsoft.com/office/powerpoint/2010/main" val="2083370823"/>
      </p:ext>
    </p:extLst>
  </p:cSld>
  <p:clrMap bg1="lt1" tx1="dk1" bg2="lt2" tx2="dk2" accent1="accent1" accent2="accent2" accent3="accent3" accent4="accent4" accent5="accent5" accent6="accent6" hlink="hlink" folHlink="folHlink"/>
  <p:sldLayoutIdLst>
    <p:sldLayoutId id="2147483677" r:id="rId1"/>
  </p:sldLayoutIdLst>
  <p:hf sldNum="0" hdr="0" ftr="0" dt="0"/>
  <p:txStyles>
    <p:titleStyle>
      <a:lvl1pPr algn="ctr" rtl="0" eaLnBrk="1" fontAlgn="base" hangingPunct="1">
        <a:spcBef>
          <a:spcPct val="0"/>
        </a:spcBef>
        <a:spcAft>
          <a:spcPct val="0"/>
        </a:spcAft>
        <a:defRPr sz="2600" b="1" kern="1200">
          <a:solidFill>
            <a:srgbClr val="106636"/>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5808" algn="ctr" rtl="0" eaLnBrk="1" fontAlgn="base" hangingPunct="1">
        <a:spcBef>
          <a:spcPct val="0"/>
        </a:spcBef>
        <a:spcAft>
          <a:spcPct val="0"/>
        </a:spcAft>
        <a:defRPr sz="2400">
          <a:solidFill>
            <a:srgbClr val="106636"/>
          </a:solidFill>
          <a:latin typeface="Arial" charset="0"/>
          <a:cs typeface="Arial" charset="0"/>
        </a:defRPr>
      </a:lvl6pPr>
      <a:lvl7pPr marL="911616" algn="ctr" rtl="0" eaLnBrk="1" fontAlgn="base" hangingPunct="1">
        <a:spcBef>
          <a:spcPct val="0"/>
        </a:spcBef>
        <a:spcAft>
          <a:spcPct val="0"/>
        </a:spcAft>
        <a:defRPr sz="2400">
          <a:solidFill>
            <a:srgbClr val="106636"/>
          </a:solidFill>
          <a:latin typeface="Arial" charset="0"/>
          <a:cs typeface="Arial" charset="0"/>
        </a:defRPr>
      </a:lvl7pPr>
      <a:lvl8pPr marL="1367418" algn="ctr" rtl="0" eaLnBrk="1" fontAlgn="base" hangingPunct="1">
        <a:spcBef>
          <a:spcPct val="0"/>
        </a:spcBef>
        <a:spcAft>
          <a:spcPct val="0"/>
        </a:spcAft>
        <a:defRPr sz="2400">
          <a:solidFill>
            <a:srgbClr val="106636"/>
          </a:solidFill>
          <a:latin typeface="Arial" charset="0"/>
          <a:cs typeface="Arial" charset="0"/>
        </a:defRPr>
      </a:lvl8pPr>
      <a:lvl9pPr marL="1823231" algn="ctr" rtl="0" eaLnBrk="1" fontAlgn="base" hangingPunct="1">
        <a:spcBef>
          <a:spcPct val="0"/>
        </a:spcBef>
        <a:spcAft>
          <a:spcPct val="0"/>
        </a:spcAft>
        <a:defRPr sz="2400">
          <a:solidFill>
            <a:srgbClr val="106636"/>
          </a:solidFill>
          <a:latin typeface="Arial" charset="0"/>
          <a:cs typeface="Arial" charset="0"/>
        </a:defRPr>
      </a:lvl9pPr>
    </p:titleStyle>
    <p:bodyStyle>
      <a:lvl1pPr marL="340759" indent="-340759" algn="l" rtl="0" eaLnBrk="1" fontAlgn="base" hangingPunct="1">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0157" indent="-283703" algn="l" rtl="0" eaLnBrk="1" fontAlgn="base" hangingPunct="1">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37977" indent="-226649"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4432" indent="-226649"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0891" indent="-226649"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06945" indent="-227908" algn="l" defTabSz="9116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2753" indent="-227908" algn="l" defTabSz="9116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560" indent="-227908" algn="l" defTabSz="9116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367" indent="-227908" algn="l" defTabSz="9116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616" rtl="0" eaLnBrk="1" latinLnBrk="0" hangingPunct="1">
        <a:defRPr sz="1800" kern="1200">
          <a:solidFill>
            <a:schemeClr val="tx1"/>
          </a:solidFill>
          <a:latin typeface="+mn-lt"/>
          <a:ea typeface="+mn-ea"/>
          <a:cs typeface="+mn-cs"/>
        </a:defRPr>
      </a:lvl1pPr>
      <a:lvl2pPr marL="455808" algn="l" defTabSz="911616" rtl="0" eaLnBrk="1" latinLnBrk="0" hangingPunct="1">
        <a:defRPr sz="1800" kern="1200">
          <a:solidFill>
            <a:schemeClr val="tx1"/>
          </a:solidFill>
          <a:latin typeface="+mn-lt"/>
          <a:ea typeface="+mn-ea"/>
          <a:cs typeface="+mn-cs"/>
        </a:defRPr>
      </a:lvl2pPr>
      <a:lvl3pPr marL="911616" algn="l" defTabSz="911616" rtl="0" eaLnBrk="1" latinLnBrk="0" hangingPunct="1">
        <a:defRPr sz="1800" kern="1200">
          <a:solidFill>
            <a:schemeClr val="tx1"/>
          </a:solidFill>
          <a:latin typeface="+mn-lt"/>
          <a:ea typeface="+mn-ea"/>
          <a:cs typeface="+mn-cs"/>
        </a:defRPr>
      </a:lvl3pPr>
      <a:lvl4pPr marL="1367418" algn="l" defTabSz="911616" rtl="0" eaLnBrk="1" latinLnBrk="0" hangingPunct="1">
        <a:defRPr sz="1800" kern="1200">
          <a:solidFill>
            <a:schemeClr val="tx1"/>
          </a:solidFill>
          <a:latin typeface="+mn-lt"/>
          <a:ea typeface="+mn-ea"/>
          <a:cs typeface="+mn-cs"/>
        </a:defRPr>
      </a:lvl4pPr>
      <a:lvl5pPr marL="1823231" algn="l" defTabSz="911616" rtl="0" eaLnBrk="1" latinLnBrk="0" hangingPunct="1">
        <a:defRPr sz="1800" kern="1200">
          <a:solidFill>
            <a:schemeClr val="tx1"/>
          </a:solidFill>
          <a:latin typeface="+mn-lt"/>
          <a:ea typeface="+mn-ea"/>
          <a:cs typeface="+mn-cs"/>
        </a:defRPr>
      </a:lvl5pPr>
      <a:lvl6pPr marL="2279037" algn="l" defTabSz="911616" rtl="0" eaLnBrk="1" latinLnBrk="0" hangingPunct="1">
        <a:defRPr sz="1800" kern="1200">
          <a:solidFill>
            <a:schemeClr val="tx1"/>
          </a:solidFill>
          <a:latin typeface="+mn-lt"/>
          <a:ea typeface="+mn-ea"/>
          <a:cs typeface="+mn-cs"/>
        </a:defRPr>
      </a:lvl6pPr>
      <a:lvl7pPr marL="2734846" algn="l" defTabSz="911616" rtl="0" eaLnBrk="1" latinLnBrk="0" hangingPunct="1">
        <a:defRPr sz="1800" kern="1200">
          <a:solidFill>
            <a:schemeClr val="tx1"/>
          </a:solidFill>
          <a:latin typeface="+mn-lt"/>
          <a:ea typeface="+mn-ea"/>
          <a:cs typeface="+mn-cs"/>
        </a:defRPr>
      </a:lvl7pPr>
      <a:lvl8pPr marL="3190656" algn="l" defTabSz="911616" rtl="0" eaLnBrk="1" latinLnBrk="0" hangingPunct="1">
        <a:defRPr sz="1800" kern="1200">
          <a:solidFill>
            <a:schemeClr val="tx1"/>
          </a:solidFill>
          <a:latin typeface="+mn-lt"/>
          <a:ea typeface="+mn-ea"/>
          <a:cs typeface="+mn-cs"/>
        </a:defRPr>
      </a:lvl8pPr>
      <a:lvl9pPr marL="3646464" algn="l" defTabSz="91161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7.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tif"/><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eg"/><Relationship Id="rId1" Type="http://schemas.openxmlformats.org/officeDocument/2006/relationships/slideLayout" Target="../slideLayouts/slideLayout8.xml"/><Relationship Id="rId4" Type="http://schemas.openxmlformats.org/officeDocument/2006/relationships/image" Target="../media/image71.jpg"/></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 Id="rId5" Type="http://schemas.openxmlformats.org/officeDocument/2006/relationships/image" Target="../media/image75.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46.png"/><Relationship Id="rId4" Type="http://schemas.openxmlformats.org/officeDocument/2006/relationships/image" Target="../media/image47.png"/><Relationship Id="rId9" Type="http://schemas.openxmlformats.org/officeDocument/2006/relationships/image" Target="../media/image42.png"/></Relationships>
</file>

<file path=ppt/slides/_rels/slide4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9.png"/><Relationship Id="rId7"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slideLayout" Target="../slideLayouts/slideLayout8.xml"/><Relationship Id="rId6" Type="http://schemas.openxmlformats.org/officeDocument/2006/relationships/image" Target="../media/image46.png"/><Relationship Id="rId11" Type="http://schemas.openxmlformats.org/officeDocument/2006/relationships/image" Target="../media/image92.png"/><Relationship Id="rId5" Type="http://schemas.openxmlformats.org/officeDocument/2006/relationships/image" Target="../media/image47.png"/><Relationship Id="rId10"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2590800"/>
            <a:ext cx="6019800" cy="2187702"/>
          </a:xfrm>
        </p:spPr>
        <p:txBody>
          <a:bodyPr/>
          <a:lstStyle/>
          <a:p>
            <a:r>
              <a:rPr lang="en-US" sz="2000" i="1" dirty="0"/>
              <a:t>Dec 3, 2024</a:t>
            </a:r>
          </a:p>
          <a:p>
            <a:r>
              <a:rPr lang="en-US" sz="2000" dirty="0"/>
              <a:t>D. Ratner </a:t>
            </a:r>
          </a:p>
          <a:p>
            <a:r>
              <a:rPr lang="en-US" sz="2000" dirty="0"/>
              <a:t>SLAC National Accelerator Laboratory</a:t>
            </a:r>
          </a:p>
        </p:txBody>
      </p:sp>
      <p:sp>
        <p:nvSpPr>
          <p:cNvPr id="4" name="Text Placeholder 3"/>
          <p:cNvSpPr>
            <a:spLocks noGrp="1"/>
          </p:cNvSpPr>
          <p:nvPr>
            <p:ph type="body" sz="quarter" idx="11"/>
          </p:nvPr>
        </p:nvSpPr>
        <p:spPr>
          <a:xfrm>
            <a:off x="381000" y="533400"/>
            <a:ext cx="6019800" cy="788289"/>
          </a:xfrm>
        </p:spPr>
        <p:txBody>
          <a:bodyPr/>
          <a:lstStyle/>
          <a:p>
            <a:r>
              <a:rPr lang="en-US" b="1" dirty="0"/>
              <a:t>Taste of Machine Learning Applications at SLAC</a:t>
            </a:r>
            <a:endParaRPr lang="en-US" dirty="0"/>
          </a:p>
        </p:txBody>
      </p:sp>
    </p:spTree>
    <p:extLst>
      <p:ext uri="{BB962C8B-B14F-4D97-AF65-F5344CB8AC3E}">
        <p14:creationId xmlns:p14="http://schemas.microsoft.com/office/powerpoint/2010/main" val="1025216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6C3B9-2734-421A-1E59-B081CAC96FF1}"/>
            </a:ext>
          </a:extLst>
        </p:cNvPr>
        <p:cNvGrpSpPr/>
        <p:nvPr/>
      </p:nvGrpSpPr>
      <p:grpSpPr>
        <a:xfrm>
          <a:off x="0" y="0"/>
          <a:ext cx="0" cy="0"/>
          <a:chOff x="0" y="0"/>
          <a:chExt cx="0" cy="0"/>
        </a:xfrm>
      </p:grpSpPr>
      <p:pic>
        <p:nvPicPr>
          <p:cNvPr id="8" name="Picture 7" descr="A diagram of a crystallographic structure&#10;&#10;Description automatically generated">
            <a:extLst>
              <a:ext uri="{FF2B5EF4-FFF2-40B4-BE49-F238E27FC236}">
                <a16:creationId xmlns:a16="http://schemas.microsoft.com/office/drawing/2014/main" id="{31C6FB58-B514-B893-2D52-B7B4226DE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1244" y="4988335"/>
            <a:ext cx="3346911" cy="1777703"/>
          </a:xfrm>
          <a:prstGeom prst="rect">
            <a:avLst/>
          </a:prstGeom>
        </p:spPr>
      </p:pic>
      <p:pic>
        <p:nvPicPr>
          <p:cNvPr id="7" name="Picture 6">
            <a:extLst>
              <a:ext uri="{FF2B5EF4-FFF2-40B4-BE49-F238E27FC236}">
                <a16:creationId xmlns:a16="http://schemas.microsoft.com/office/drawing/2014/main" id="{8AF02BA6-5CAD-6CB0-6D32-0A78109EF7B3}"/>
              </a:ext>
            </a:extLst>
          </p:cNvPr>
          <p:cNvPicPr>
            <a:picLocks noChangeAspect="1"/>
          </p:cNvPicPr>
          <p:nvPr/>
        </p:nvPicPr>
        <p:blipFill rotWithShape="1">
          <a:blip r:embed="rId3"/>
          <a:srcRect l="36946" r="7025"/>
          <a:stretch/>
        </p:blipFill>
        <p:spPr>
          <a:xfrm>
            <a:off x="6013622" y="3060234"/>
            <a:ext cx="2988107" cy="1777703"/>
          </a:xfrm>
          <a:prstGeom prst="rect">
            <a:avLst/>
          </a:prstGeom>
        </p:spPr>
      </p:pic>
      <p:sp>
        <p:nvSpPr>
          <p:cNvPr id="2" name="Title 1">
            <a:extLst>
              <a:ext uri="{FF2B5EF4-FFF2-40B4-BE49-F238E27FC236}">
                <a16:creationId xmlns:a16="http://schemas.microsoft.com/office/drawing/2014/main" id="{AD650A98-C732-E9F9-2183-E2D8305CD267}"/>
              </a:ext>
            </a:extLst>
          </p:cNvPr>
          <p:cNvSpPr>
            <a:spLocks noGrp="1"/>
          </p:cNvSpPr>
          <p:nvPr>
            <p:ph type="title"/>
          </p:nvPr>
        </p:nvSpPr>
        <p:spPr/>
        <p:txBody>
          <a:bodyPr/>
          <a:lstStyle/>
          <a:p>
            <a:r>
              <a:rPr lang="en-US" dirty="0"/>
              <a:t>Optimization: Compound discovery</a:t>
            </a:r>
          </a:p>
        </p:txBody>
      </p:sp>
      <p:sp>
        <p:nvSpPr>
          <p:cNvPr id="5" name="Slide Number Placeholder 4">
            <a:extLst>
              <a:ext uri="{FF2B5EF4-FFF2-40B4-BE49-F238E27FC236}">
                <a16:creationId xmlns:a16="http://schemas.microsoft.com/office/drawing/2014/main" id="{83C39BF0-BD1A-74EB-CFA3-3FDC9B9CEE4C}"/>
              </a:ext>
            </a:extLst>
          </p:cNvPr>
          <p:cNvSpPr>
            <a:spLocks noGrp="1"/>
          </p:cNvSpPr>
          <p:nvPr>
            <p:ph type="sldNum" sz="quarter" idx="11"/>
          </p:nvPr>
        </p:nvSpPr>
        <p:spPr/>
        <p:txBody>
          <a:bodyPr/>
          <a:lstStyle/>
          <a:p>
            <a:fld id="{5BD36294-2849-48A8-8531-5354CF3095D2}" type="slidenum">
              <a:rPr lang="en-US" smtClean="0"/>
              <a:pPr/>
              <a:t>10</a:t>
            </a:fld>
            <a:endParaRPr lang="en-US" dirty="0"/>
          </a:p>
        </p:txBody>
      </p:sp>
      <p:sp>
        <p:nvSpPr>
          <p:cNvPr id="33" name="TextBox 32">
            <a:extLst>
              <a:ext uri="{FF2B5EF4-FFF2-40B4-BE49-F238E27FC236}">
                <a16:creationId xmlns:a16="http://schemas.microsoft.com/office/drawing/2014/main" id="{65A985B4-6199-64B4-F51C-6443E2E322AC}"/>
              </a:ext>
            </a:extLst>
          </p:cNvPr>
          <p:cNvSpPr txBox="1"/>
          <p:nvPr/>
        </p:nvSpPr>
        <p:spPr>
          <a:xfrm>
            <a:off x="106217" y="1295400"/>
            <a:ext cx="8600864" cy="677108"/>
          </a:xfrm>
          <a:prstGeom prst="rect">
            <a:avLst/>
          </a:prstGeom>
          <a:noFill/>
        </p:spPr>
        <p:txBody>
          <a:bodyPr wrap="square" rtlCol="0">
            <a:spAutoFit/>
          </a:bodyPr>
          <a:lstStyle/>
          <a:p>
            <a:r>
              <a:rPr lang="en-US" sz="2000" b="1" dirty="0"/>
              <a:t>Challenge: </a:t>
            </a:r>
            <a:r>
              <a:rPr lang="en-US" dirty="0"/>
              <a:t>How to discover a novel material? Design space is enormous (trillions of synthesizable drugs), and each measurement/calculation is costly.</a:t>
            </a:r>
            <a:endParaRPr lang="en-US" sz="2000" baseline="30000" dirty="0"/>
          </a:p>
        </p:txBody>
      </p:sp>
      <p:sp>
        <p:nvSpPr>
          <p:cNvPr id="34" name="TextBox 33">
            <a:extLst>
              <a:ext uri="{FF2B5EF4-FFF2-40B4-BE49-F238E27FC236}">
                <a16:creationId xmlns:a16="http://schemas.microsoft.com/office/drawing/2014/main" id="{1D97B901-9E3B-5AA6-1311-6010F16221D1}"/>
              </a:ext>
            </a:extLst>
          </p:cNvPr>
          <p:cNvSpPr txBox="1"/>
          <p:nvPr/>
        </p:nvSpPr>
        <p:spPr>
          <a:xfrm>
            <a:off x="100039" y="2329134"/>
            <a:ext cx="5913583" cy="954107"/>
          </a:xfrm>
          <a:prstGeom prst="rect">
            <a:avLst/>
          </a:prstGeom>
          <a:noFill/>
        </p:spPr>
        <p:txBody>
          <a:bodyPr wrap="square" rtlCol="0">
            <a:spAutoFit/>
          </a:bodyPr>
          <a:lstStyle/>
          <a:p>
            <a:r>
              <a:rPr lang="en-US" sz="2000" b="1" dirty="0" err="1"/>
              <a:t>SoTA</a:t>
            </a:r>
            <a:r>
              <a:rPr lang="en-US" sz="2000" b="1" dirty="0"/>
              <a:t> Problems: </a:t>
            </a:r>
            <a:r>
              <a:rPr lang="en-US" dirty="0"/>
              <a:t>Expert-guided search (e.g. hand-design of drugs by chemists). Efficiency directly corresponds to quality of final compounds.</a:t>
            </a:r>
          </a:p>
        </p:txBody>
      </p:sp>
      <p:sp>
        <p:nvSpPr>
          <p:cNvPr id="35" name="TextBox 34">
            <a:extLst>
              <a:ext uri="{FF2B5EF4-FFF2-40B4-BE49-F238E27FC236}">
                <a16:creationId xmlns:a16="http://schemas.microsoft.com/office/drawing/2014/main" id="{70409A28-C692-05B5-4AF1-D61B99C8FD51}"/>
              </a:ext>
            </a:extLst>
          </p:cNvPr>
          <p:cNvSpPr txBox="1"/>
          <p:nvPr/>
        </p:nvSpPr>
        <p:spPr>
          <a:xfrm>
            <a:off x="100039" y="3423932"/>
            <a:ext cx="5380183" cy="1231106"/>
          </a:xfrm>
          <a:prstGeom prst="rect">
            <a:avLst/>
          </a:prstGeom>
          <a:noFill/>
        </p:spPr>
        <p:txBody>
          <a:bodyPr wrap="square" rtlCol="0">
            <a:spAutoFit/>
          </a:bodyPr>
          <a:lstStyle/>
          <a:p>
            <a:r>
              <a:rPr lang="en-US" sz="2000" b="1" dirty="0"/>
              <a:t>AI solution:</a:t>
            </a:r>
          </a:p>
          <a:p>
            <a:pPr marL="285750" indent="-285750">
              <a:buFont typeface="Arial" panose="020B0604020202020204" pitchFamily="34" charset="0"/>
              <a:buChar char="•"/>
            </a:pPr>
            <a:r>
              <a:rPr lang="en-US" dirty="0"/>
              <a:t>Neural network surrogates predict properties</a:t>
            </a:r>
          </a:p>
          <a:p>
            <a:pPr marL="285750" indent="-285750">
              <a:buFont typeface="Arial" panose="020B0604020202020204" pitchFamily="34" charset="0"/>
              <a:buChar char="•"/>
            </a:pPr>
            <a:r>
              <a:rPr lang="en-US" dirty="0"/>
              <a:t>Optimal design methods to maximize efficiency (e.g. Bayesian algorithmic execution)</a:t>
            </a:r>
          </a:p>
        </p:txBody>
      </p:sp>
      <p:sp>
        <p:nvSpPr>
          <p:cNvPr id="36" name="TextBox 35">
            <a:extLst>
              <a:ext uri="{FF2B5EF4-FFF2-40B4-BE49-F238E27FC236}">
                <a16:creationId xmlns:a16="http://schemas.microsoft.com/office/drawing/2014/main" id="{A979A4D3-54D5-7D88-FF8E-61FD19153E33}"/>
              </a:ext>
            </a:extLst>
          </p:cNvPr>
          <p:cNvSpPr txBox="1"/>
          <p:nvPr/>
        </p:nvSpPr>
        <p:spPr>
          <a:xfrm>
            <a:off x="103773" y="5072729"/>
            <a:ext cx="5592307" cy="1231106"/>
          </a:xfrm>
          <a:prstGeom prst="rect">
            <a:avLst/>
          </a:prstGeom>
          <a:noFill/>
        </p:spPr>
        <p:txBody>
          <a:bodyPr wrap="square" rtlCol="0">
            <a:spAutoFit/>
          </a:bodyPr>
          <a:lstStyle/>
          <a:p>
            <a:r>
              <a:rPr lang="en-US" sz="2000" b="1" dirty="0"/>
              <a:t>Status:</a:t>
            </a:r>
          </a:p>
          <a:p>
            <a:pPr marL="285750" indent="-285750">
              <a:buFont typeface="Arial" panose="020B0604020202020204" pitchFamily="34" charset="0"/>
              <a:buChar char="•"/>
            </a:pPr>
            <a:r>
              <a:rPr lang="en-US" dirty="0"/>
              <a:t>AlphaFold is now a core part of drug design</a:t>
            </a:r>
          </a:p>
          <a:p>
            <a:pPr marL="285750" indent="-285750">
              <a:buFont typeface="Arial" panose="020B0604020202020204" pitchFamily="34" charset="0"/>
              <a:buChar char="•"/>
            </a:pPr>
            <a:r>
              <a:rPr lang="en-US" dirty="0"/>
              <a:t>Experimental design for compound discovery still in early stages</a:t>
            </a:r>
          </a:p>
        </p:txBody>
      </p:sp>
      <p:pic>
        <p:nvPicPr>
          <p:cNvPr id="6" name="Picture 5" descr="A picture containing sky, several&#10;&#10;Description automatically generated">
            <a:extLst>
              <a:ext uri="{FF2B5EF4-FFF2-40B4-BE49-F238E27FC236}">
                <a16:creationId xmlns:a16="http://schemas.microsoft.com/office/drawing/2014/main" id="{F60F4755-5113-7AFE-999E-30FB311E2178}"/>
              </a:ext>
            </a:extLst>
          </p:cNvPr>
          <p:cNvPicPr>
            <a:picLocks noChangeAspect="1"/>
          </p:cNvPicPr>
          <p:nvPr/>
        </p:nvPicPr>
        <p:blipFill rotWithShape="1">
          <a:blip r:embed="rId4"/>
          <a:srcRect l="21458" t="1" b="664"/>
          <a:stretch/>
        </p:blipFill>
        <p:spPr>
          <a:xfrm>
            <a:off x="7284932" y="1780812"/>
            <a:ext cx="1237779" cy="1416025"/>
          </a:xfrm>
          <a:prstGeom prst="snip2DiagRect">
            <a:avLst>
              <a:gd name="adj1" fmla="val 23140"/>
              <a:gd name="adj2" fmla="val 16667"/>
            </a:avLst>
          </a:prstGeom>
          <a:ln>
            <a:noFill/>
          </a:ln>
        </p:spPr>
      </p:pic>
      <p:sp>
        <p:nvSpPr>
          <p:cNvPr id="9" name="TextBox 8">
            <a:extLst>
              <a:ext uri="{FF2B5EF4-FFF2-40B4-BE49-F238E27FC236}">
                <a16:creationId xmlns:a16="http://schemas.microsoft.com/office/drawing/2014/main" id="{BACA6784-8EAE-E3AD-1BB2-7213D5E73E9D}"/>
              </a:ext>
            </a:extLst>
          </p:cNvPr>
          <p:cNvSpPr txBox="1"/>
          <p:nvPr/>
        </p:nvSpPr>
        <p:spPr>
          <a:xfrm>
            <a:off x="3258188" y="6446688"/>
            <a:ext cx="2755434" cy="276999"/>
          </a:xfrm>
          <a:prstGeom prst="rect">
            <a:avLst/>
          </a:prstGeom>
          <a:noFill/>
        </p:spPr>
        <p:txBody>
          <a:bodyPr wrap="none" rtlCol="0">
            <a:spAutoFit/>
          </a:bodyPr>
          <a:lstStyle/>
          <a:p>
            <a:r>
              <a:rPr lang="en-US" sz="1200" dirty="0"/>
              <a:t>S. </a:t>
            </a:r>
            <a:r>
              <a:rPr lang="en-US" sz="1200" dirty="0" err="1"/>
              <a:t>Gasiorowski</a:t>
            </a:r>
            <a:r>
              <a:rPr lang="en-US" sz="1200" dirty="0"/>
              <a:t>, D. Mendez, A. Cohen</a:t>
            </a:r>
          </a:p>
        </p:txBody>
      </p:sp>
      <p:sp>
        <p:nvSpPr>
          <p:cNvPr id="10" name="TextBox 9">
            <a:extLst>
              <a:ext uri="{FF2B5EF4-FFF2-40B4-BE49-F238E27FC236}">
                <a16:creationId xmlns:a16="http://schemas.microsoft.com/office/drawing/2014/main" id="{B5BD04DB-7EDE-59D1-AC5D-257086E074FF}"/>
              </a:ext>
            </a:extLst>
          </p:cNvPr>
          <p:cNvSpPr txBox="1"/>
          <p:nvPr/>
        </p:nvSpPr>
        <p:spPr>
          <a:xfrm>
            <a:off x="6178651" y="4767653"/>
            <a:ext cx="2247603" cy="276999"/>
          </a:xfrm>
          <a:prstGeom prst="rect">
            <a:avLst/>
          </a:prstGeom>
          <a:noFill/>
        </p:spPr>
        <p:txBody>
          <a:bodyPr wrap="none" rtlCol="0">
            <a:spAutoFit/>
          </a:bodyPr>
          <a:lstStyle/>
          <a:p>
            <a:r>
              <a:rPr lang="en-US" sz="1200" dirty="0"/>
              <a:t>S. </a:t>
            </a:r>
            <a:r>
              <a:rPr lang="en-US" sz="1200" dirty="0" err="1"/>
              <a:t>Gasiorowski</a:t>
            </a:r>
            <a:r>
              <a:rPr lang="en-US" sz="1200" dirty="0"/>
              <a:t>, M. Han, Y. Lin</a:t>
            </a:r>
          </a:p>
        </p:txBody>
      </p:sp>
    </p:spTree>
    <p:extLst>
      <p:ext uri="{BB962C8B-B14F-4D97-AF65-F5344CB8AC3E}">
        <p14:creationId xmlns:p14="http://schemas.microsoft.com/office/powerpoint/2010/main" val="3773522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597" y="3352531"/>
            <a:ext cx="4191403" cy="3200669"/>
          </a:xfrm>
          <a:prstGeom prst="rect">
            <a:avLst/>
          </a:prstGeom>
        </p:spPr>
      </p:pic>
      <p:cxnSp>
        <p:nvCxnSpPr>
          <p:cNvPr id="99" name="Straight Arrow Connector 98"/>
          <p:cNvCxnSpPr/>
          <p:nvPr/>
        </p:nvCxnSpPr>
        <p:spPr>
          <a:xfrm flipV="1">
            <a:off x="6702864" y="4479000"/>
            <a:ext cx="685800" cy="304800"/>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7463667" y="3795400"/>
            <a:ext cx="0" cy="6858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6781800" y="3354149"/>
            <a:ext cx="1752600" cy="307777"/>
          </a:xfrm>
          <a:prstGeom prst="rect">
            <a:avLst/>
          </a:prstGeom>
          <a:noFill/>
        </p:spPr>
        <p:txBody>
          <a:bodyPr wrap="square" rtlCol="0">
            <a:spAutoFit/>
          </a:bodyPr>
          <a:lstStyle/>
          <a:p>
            <a:r>
              <a:rPr lang="en-US" sz="1400" dirty="0"/>
              <a:t>Acquisition point</a:t>
            </a:r>
          </a:p>
        </p:txBody>
      </p:sp>
      <p:sp>
        <p:nvSpPr>
          <p:cNvPr id="9" name="Title 28"/>
          <p:cNvSpPr>
            <a:spLocks noGrp="1"/>
          </p:cNvSpPr>
          <p:nvPr>
            <p:ph type="title"/>
          </p:nvPr>
        </p:nvSpPr>
        <p:spPr>
          <a:xfrm>
            <a:off x="451822" y="129092"/>
            <a:ext cx="8103570" cy="753033"/>
          </a:xfrm>
        </p:spPr>
        <p:txBody>
          <a:bodyPr/>
          <a:lstStyle/>
          <a:p>
            <a:r>
              <a:rPr lang="en-US" dirty="0"/>
              <a:t>Optimization: Bayesian optimization</a:t>
            </a:r>
          </a:p>
        </p:txBody>
      </p:sp>
      <p:sp>
        <p:nvSpPr>
          <p:cNvPr id="104" name="TextBox 103"/>
          <p:cNvSpPr txBox="1"/>
          <p:nvPr/>
        </p:nvSpPr>
        <p:spPr>
          <a:xfrm>
            <a:off x="4032241" y="3668417"/>
            <a:ext cx="1301759" cy="584776"/>
          </a:xfrm>
          <a:prstGeom prst="rect">
            <a:avLst/>
          </a:prstGeom>
          <a:noFill/>
        </p:spPr>
        <p:txBody>
          <a:bodyPr wrap="none" rtlCol="0">
            <a:spAutoFit/>
          </a:bodyPr>
          <a:lstStyle/>
          <a:p>
            <a:pPr algn="r"/>
            <a:r>
              <a:rPr lang="en-US" sz="1600" b="1" dirty="0">
                <a:solidFill>
                  <a:srgbClr val="008000"/>
                </a:solidFill>
              </a:rPr>
              <a:t>Acquisition </a:t>
            </a:r>
          </a:p>
          <a:p>
            <a:pPr algn="r"/>
            <a:r>
              <a:rPr lang="en-US" sz="1600" b="1" dirty="0">
                <a:solidFill>
                  <a:srgbClr val="008000"/>
                </a:solidFill>
              </a:rPr>
              <a:t>function</a:t>
            </a:r>
          </a:p>
        </p:txBody>
      </p:sp>
      <p:sp>
        <p:nvSpPr>
          <p:cNvPr id="105" name="TextBox 104"/>
          <p:cNvSpPr txBox="1"/>
          <p:nvPr/>
        </p:nvSpPr>
        <p:spPr>
          <a:xfrm>
            <a:off x="3930356" y="4520355"/>
            <a:ext cx="1379157" cy="584776"/>
          </a:xfrm>
          <a:prstGeom prst="rect">
            <a:avLst/>
          </a:prstGeom>
          <a:noFill/>
        </p:spPr>
        <p:txBody>
          <a:bodyPr wrap="square" rtlCol="0">
            <a:spAutoFit/>
          </a:bodyPr>
          <a:lstStyle/>
          <a:p>
            <a:pPr algn="r"/>
            <a:r>
              <a:rPr lang="en-US" sz="1600" b="1" dirty="0"/>
              <a:t>Ground truth</a:t>
            </a:r>
          </a:p>
        </p:txBody>
      </p:sp>
      <p:sp>
        <p:nvSpPr>
          <p:cNvPr id="106" name="TextBox 105"/>
          <p:cNvSpPr txBox="1"/>
          <p:nvPr/>
        </p:nvSpPr>
        <p:spPr>
          <a:xfrm>
            <a:off x="4228395" y="5528577"/>
            <a:ext cx="1085453" cy="338554"/>
          </a:xfrm>
          <a:prstGeom prst="rect">
            <a:avLst/>
          </a:prstGeom>
          <a:noFill/>
        </p:spPr>
        <p:txBody>
          <a:bodyPr wrap="none" rtlCol="0">
            <a:spAutoFit/>
          </a:bodyPr>
          <a:lstStyle/>
          <a:p>
            <a:pPr algn="r"/>
            <a:r>
              <a:rPr lang="en-US" sz="1600" b="1" dirty="0">
                <a:solidFill>
                  <a:srgbClr val="0000FF"/>
                </a:solidFill>
              </a:rPr>
              <a:t>Posterior</a:t>
            </a:r>
          </a:p>
        </p:txBody>
      </p:sp>
      <p:sp>
        <p:nvSpPr>
          <p:cNvPr id="122" name="TextBox 121"/>
          <p:cNvSpPr txBox="1"/>
          <p:nvPr/>
        </p:nvSpPr>
        <p:spPr>
          <a:xfrm>
            <a:off x="2514600" y="1295400"/>
            <a:ext cx="3691786" cy="461665"/>
          </a:xfrm>
          <a:prstGeom prst="rect">
            <a:avLst/>
          </a:prstGeom>
          <a:noFill/>
        </p:spPr>
        <p:txBody>
          <a:bodyPr wrap="none" rtlCol="0">
            <a:spAutoFit/>
          </a:bodyPr>
          <a:lstStyle/>
          <a:p>
            <a:r>
              <a:rPr lang="en-US" sz="2400" dirty="0"/>
              <a:t>Model-based optimization</a:t>
            </a: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5024"/>
          <a:stretch/>
        </p:blipFill>
        <p:spPr>
          <a:xfrm>
            <a:off x="128619" y="3885931"/>
            <a:ext cx="3872284" cy="2286269"/>
          </a:xfrm>
          <a:prstGeom prst="rect">
            <a:avLst/>
          </a:prstGeom>
        </p:spPr>
      </p:pic>
      <p:grpSp>
        <p:nvGrpSpPr>
          <p:cNvPr id="70" name="Group 69"/>
          <p:cNvGrpSpPr/>
          <p:nvPr/>
        </p:nvGrpSpPr>
        <p:grpSpPr>
          <a:xfrm>
            <a:off x="762000" y="4876800"/>
            <a:ext cx="457200" cy="533400"/>
            <a:chOff x="1219200" y="4114800"/>
            <a:chExt cx="457200" cy="533400"/>
          </a:xfrm>
        </p:grpSpPr>
        <p:cxnSp>
          <p:nvCxnSpPr>
            <p:cNvPr id="22" name="Straight Arrow Connector 21"/>
            <p:cNvCxnSpPr/>
            <p:nvPr/>
          </p:nvCxnSpPr>
          <p:spPr>
            <a:xfrm flipV="1">
              <a:off x="1284241" y="4114800"/>
              <a:ext cx="392159" cy="468357"/>
            </a:xfrm>
            <a:prstGeom prst="straightConnector1">
              <a:avLst/>
            </a:prstGeom>
            <a:ln w="19050">
              <a:solidFill>
                <a:srgbClr val="A4001D"/>
              </a:solidFill>
              <a:tailEnd type="triangle"/>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1219200" y="45720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1" name="TextBox 70"/>
          <p:cNvSpPr txBox="1"/>
          <p:nvPr/>
        </p:nvSpPr>
        <p:spPr>
          <a:xfrm>
            <a:off x="952903" y="3657331"/>
            <a:ext cx="2070549" cy="369332"/>
          </a:xfrm>
          <a:prstGeom prst="rect">
            <a:avLst/>
          </a:prstGeom>
          <a:noFill/>
        </p:spPr>
        <p:txBody>
          <a:bodyPr wrap="none" rtlCol="0">
            <a:spAutoFit/>
          </a:bodyPr>
          <a:lstStyle/>
          <a:p>
            <a:r>
              <a:rPr lang="en-US" dirty="0"/>
              <a:t>Gradient optimizer</a:t>
            </a:r>
          </a:p>
        </p:txBody>
      </p:sp>
      <p:sp>
        <p:nvSpPr>
          <p:cNvPr id="72" name="TextBox 71"/>
          <p:cNvSpPr txBox="1"/>
          <p:nvPr/>
        </p:nvSpPr>
        <p:spPr>
          <a:xfrm>
            <a:off x="1272134" y="1905000"/>
            <a:ext cx="6043066" cy="400110"/>
          </a:xfrm>
          <a:prstGeom prst="rect">
            <a:avLst/>
          </a:prstGeom>
          <a:noFill/>
        </p:spPr>
        <p:txBody>
          <a:bodyPr wrap="none" rtlCol="0">
            <a:spAutoFit/>
          </a:bodyPr>
          <a:lstStyle/>
          <a:p>
            <a:pPr algn="ctr"/>
            <a:r>
              <a:rPr lang="en-US" sz="2000" dirty="0"/>
              <a:t>Advantage 1: Balance “exploitation vs. exploration”</a:t>
            </a:r>
          </a:p>
        </p:txBody>
      </p:sp>
      <p:sp>
        <p:nvSpPr>
          <p:cNvPr id="73" name="TextBox 72"/>
          <p:cNvSpPr txBox="1"/>
          <p:nvPr/>
        </p:nvSpPr>
        <p:spPr>
          <a:xfrm>
            <a:off x="2797518" y="2438400"/>
            <a:ext cx="2967128" cy="400110"/>
          </a:xfrm>
          <a:prstGeom prst="rect">
            <a:avLst/>
          </a:prstGeom>
          <a:noFill/>
        </p:spPr>
        <p:txBody>
          <a:bodyPr wrap="none" rtlCol="0">
            <a:spAutoFit/>
          </a:bodyPr>
          <a:lstStyle/>
          <a:p>
            <a:r>
              <a:rPr lang="en-US" sz="2000" dirty="0">
                <a:sym typeface="Wingdings"/>
              </a:rPr>
              <a:t> Find global maximum</a:t>
            </a:r>
            <a:endParaRPr lang="en-US" sz="2000" dirty="0"/>
          </a:p>
        </p:txBody>
      </p:sp>
      <p:sp>
        <p:nvSpPr>
          <p:cNvPr id="53" name="TextBox 52"/>
          <p:cNvSpPr txBox="1"/>
          <p:nvPr/>
        </p:nvSpPr>
        <p:spPr>
          <a:xfrm>
            <a:off x="6018606" y="2983468"/>
            <a:ext cx="2134794" cy="369332"/>
          </a:xfrm>
          <a:prstGeom prst="rect">
            <a:avLst/>
          </a:prstGeom>
          <a:noFill/>
        </p:spPr>
        <p:txBody>
          <a:bodyPr wrap="none" rtlCol="0">
            <a:spAutoFit/>
          </a:bodyPr>
          <a:lstStyle/>
          <a:p>
            <a:r>
              <a:rPr lang="en-US" dirty="0"/>
              <a:t>Bayesian optimizer</a:t>
            </a:r>
          </a:p>
        </p:txBody>
      </p:sp>
      <p:sp>
        <p:nvSpPr>
          <p:cNvPr id="2" name="TextBox 1"/>
          <p:cNvSpPr txBox="1"/>
          <p:nvPr/>
        </p:nvSpPr>
        <p:spPr>
          <a:xfrm>
            <a:off x="76200" y="6519446"/>
            <a:ext cx="1463862" cy="338554"/>
          </a:xfrm>
          <a:prstGeom prst="rect">
            <a:avLst/>
          </a:prstGeom>
          <a:noFill/>
        </p:spPr>
        <p:txBody>
          <a:bodyPr wrap="none" rtlCol="0">
            <a:spAutoFit/>
          </a:bodyPr>
          <a:lstStyle/>
          <a:p>
            <a:r>
              <a:rPr lang="en-US" sz="1600" dirty="0"/>
              <a:t>Mitch McIntire</a:t>
            </a:r>
          </a:p>
        </p:txBody>
      </p:sp>
      <p:sp>
        <p:nvSpPr>
          <p:cNvPr id="20" name="Slide Number Placeholder 6"/>
          <p:cNvSpPr>
            <a:spLocks noGrp="1"/>
          </p:cNvSpPr>
          <p:nvPr>
            <p:ph type="sldNum" sz="quarter" idx="11"/>
          </p:nvPr>
        </p:nvSpPr>
        <p:spPr>
          <a:xfrm>
            <a:off x="8686800" y="6553199"/>
            <a:ext cx="273050" cy="228601"/>
          </a:xfrm>
        </p:spPr>
        <p:txBody>
          <a:bodyPr/>
          <a:lstStyle/>
          <a:p>
            <a:fld id="{5BD36294-2849-48A8-8531-5354CF3095D2}" type="slidenum">
              <a:rPr lang="en-US" sz="1200" smtClean="0"/>
              <a:pPr/>
              <a:t>11</a:t>
            </a:fld>
            <a:endParaRPr lang="en-US" sz="1200" dirty="0"/>
          </a:p>
        </p:txBody>
      </p:sp>
    </p:spTree>
    <p:extLst>
      <p:ext uri="{BB962C8B-B14F-4D97-AF65-F5344CB8AC3E}">
        <p14:creationId xmlns:p14="http://schemas.microsoft.com/office/powerpoint/2010/main" val="55229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4FEBDF6-CC1C-7B43-8520-CC3331BD9651}"/>
              </a:ext>
            </a:extLst>
          </p:cNvPr>
          <p:cNvGrpSpPr/>
          <p:nvPr/>
        </p:nvGrpSpPr>
        <p:grpSpPr>
          <a:xfrm>
            <a:off x="4724402" y="2590800"/>
            <a:ext cx="3124198" cy="1511720"/>
            <a:chOff x="4217229" y="4427717"/>
            <a:chExt cx="4979649" cy="2159237"/>
          </a:xfrm>
        </p:grpSpPr>
        <p:grpSp>
          <p:nvGrpSpPr>
            <p:cNvPr id="25" name="Group 24">
              <a:extLst>
                <a:ext uri="{FF2B5EF4-FFF2-40B4-BE49-F238E27FC236}">
                  <a16:creationId xmlns:a16="http://schemas.microsoft.com/office/drawing/2014/main" id="{3B7AB978-AD9A-F64B-985A-E5CB4C104EDB}"/>
                </a:ext>
              </a:extLst>
            </p:cNvPr>
            <p:cNvGrpSpPr/>
            <p:nvPr/>
          </p:nvGrpSpPr>
          <p:grpSpPr>
            <a:xfrm>
              <a:off x="4624878" y="4427717"/>
              <a:ext cx="4572000" cy="1973083"/>
              <a:chOff x="4695990" y="2480846"/>
              <a:chExt cx="4572000" cy="1973083"/>
            </a:xfrm>
          </p:grpSpPr>
          <p:pic>
            <p:nvPicPr>
              <p:cNvPr id="31" name="Picture 30">
                <a:extLst>
                  <a:ext uri="{FF2B5EF4-FFF2-40B4-BE49-F238E27FC236}">
                    <a16:creationId xmlns:a16="http://schemas.microsoft.com/office/drawing/2014/main" id="{FBEB50C8-DA16-9D48-8344-4815616D32D2}"/>
                  </a:ext>
                </a:extLst>
              </p:cNvPr>
              <p:cNvPicPr/>
              <p:nvPr/>
            </p:nvPicPr>
            <p:blipFill>
              <a:blip r:embed="rId3"/>
              <a:stretch>
                <a:fillRect/>
              </a:stretch>
            </p:blipFill>
            <p:spPr>
              <a:xfrm>
                <a:off x="4876800" y="2819400"/>
                <a:ext cx="2105190" cy="1634529"/>
              </a:xfrm>
              <a:prstGeom prst="rect">
                <a:avLst/>
              </a:prstGeom>
            </p:spPr>
          </p:pic>
          <p:sp>
            <p:nvSpPr>
              <p:cNvPr id="32" name="TextBox 31">
                <a:extLst>
                  <a:ext uri="{FF2B5EF4-FFF2-40B4-BE49-F238E27FC236}">
                    <a16:creationId xmlns:a16="http://schemas.microsoft.com/office/drawing/2014/main" id="{21BF289F-C8E7-0949-AF3D-512FCF9650D3}"/>
                  </a:ext>
                </a:extLst>
              </p:cNvPr>
              <p:cNvSpPr txBox="1"/>
              <p:nvPr/>
            </p:nvSpPr>
            <p:spPr>
              <a:xfrm>
                <a:off x="4695990" y="2480846"/>
                <a:ext cx="2438400" cy="338554"/>
              </a:xfrm>
              <a:prstGeom prst="rect">
                <a:avLst/>
              </a:prstGeom>
              <a:noFill/>
            </p:spPr>
            <p:txBody>
              <a:bodyPr wrap="square" rtlCol="0">
                <a:spAutoFit/>
              </a:bodyPr>
              <a:lstStyle/>
              <a:p>
                <a:pPr algn="ctr"/>
                <a:r>
                  <a:rPr lang="en-US" sz="1600" kern="1200" dirty="0"/>
                  <a:t>Measured</a:t>
                </a:r>
              </a:p>
            </p:txBody>
          </p:sp>
          <p:pic>
            <p:nvPicPr>
              <p:cNvPr id="33" name="Picture 32">
                <a:extLst>
                  <a:ext uri="{FF2B5EF4-FFF2-40B4-BE49-F238E27FC236}">
                    <a16:creationId xmlns:a16="http://schemas.microsoft.com/office/drawing/2014/main" id="{AD4FB6D3-DE48-D342-A9AA-BB7C7DEFED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2420" y="2819400"/>
                <a:ext cx="2169370" cy="160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4" name="TextBox 33">
                <a:extLst>
                  <a:ext uri="{FF2B5EF4-FFF2-40B4-BE49-F238E27FC236}">
                    <a16:creationId xmlns:a16="http://schemas.microsoft.com/office/drawing/2014/main" id="{255CF658-A8AB-8540-AE5F-2EE31271E161}"/>
                  </a:ext>
                </a:extLst>
              </p:cNvPr>
              <p:cNvSpPr txBox="1"/>
              <p:nvPr/>
            </p:nvSpPr>
            <p:spPr>
              <a:xfrm>
                <a:off x="6829590" y="2480846"/>
                <a:ext cx="2438400" cy="338554"/>
              </a:xfrm>
              <a:prstGeom prst="rect">
                <a:avLst/>
              </a:prstGeom>
              <a:noFill/>
            </p:spPr>
            <p:txBody>
              <a:bodyPr wrap="square" rtlCol="0">
                <a:spAutoFit/>
              </a:bodyPr>
              <a:lstStyle/>
              <a:p>
                <a:pPr algn="ctr"/>
                <a:r>
                  <a:rPr lang="en-US" sz="1600" kern="1200" dirty="0"/>
                  <a:t>Modeled</a:t>
                </a:r>
              </a:p>
            </p:txBody>
          </p:sp>
        </p:grpSp>
        <p:sp>
          <p:nvSpPr>
            <p:cNvPr id="27" name="TextBox 26">
              <a:extLst>
                <a:ext uri="{FF2B5EF4-FFF2-40B4-BE49-F238E27FC236}">
                  <a16:creationId xmlns:a16="http://schemas.microsoft.com/office/drawing/2014/main" id="{D865B4CA-8024-FA49-9C03-929BB237F41C}"/>
                </a:ext>
              </a:extLst>
            </p:cNvPr>
            <p:cNvSpPr txBox="1"/>
            <p:nvPr/>
          </p:nvSpPr>
          <p:spPr>
            <a:xfrm>
              <a:off x="5438856" y="6248400"/>
              <a:ext cx="857727" cy="338554"/>
            </a:xfrm>
            <a:prstGeom prst="rect">
              <a:avLst/>
            </a:prstGeom>
            <a:noFill/>
          </p:spPr>
          <p:txBody>
            <a:bodyPr wrap="none" rtlCol="0">
              <a:spAutoFit/>
            </a:bodyPr>
            <a:lstStyle/>
            <a:p>
              <a:r>
                <a:rPr lang="en-US" sz="1600" dirty="0"/>
                <a:t>Quad 1</a:t>
              </a:r>
            </a:p>
          </p:txBody>
        </p:sp>
        <p:sp>
          <p:nvSpPr>
            <p:cNvPr id="28" name="TextBox 27">
              <a:extLst>
                <a:ext uri="{FF2B5EF4-FFF2-40B4-BE49-F238E27FC236}">
                  <a16:creationId xmlns:a16="http://schemas.microsoft.com/office/drawing/2014/main" id="{2E015AA7-251D-FD4D-86A3-C5BFE29C8D19}"/>
                </a:ext>
              </a:extLst>
            </p:cNvPr>
            <p:cNvSpPr txBox="1"/>
            <p:nvPr/>
          </p:nvSpPr>
          <p:spPr>
            <a:xfrm>
              <a:off x="7621197" y="6248400"/>
              <a:ext cx="857727" cy="338554"/>
            </a:xfrm>
            <a:prstGeom prst="rect">
              <a:avLst/>
            </a:prstGeom>
            <a:noFill/>
          </p:spPr>
          <p:txBody>
            <a:bodyPr wrap="none" rtlCol="0">
              <a:spAutoFit/>
            </a:bodyPr>
            <a:lstStyle/>
            <a:p>
              <a:r>
                <a:rPr lang="en-US" sz="1600" dirty="0"/>
                <a:t>Quad 1</a:t>
              </a:r>
            </a:p>
          </p:txBody>
        </p:sp>
        <p:sp>
          <p:nvSpPr>
            <p:cNvPr id="30" name="TextBox 29">
              <a:extLst>
                <a:ext uri="{FF2B5EF4-FFF2-40B4-BE49-F238E27FC236}">
                  <a16:creationId xmlns:a16="http://schemas.microsoft.com/office/drawing/2014/main" id="{8359C1D4-E6E5-7C4A-B523-219DF0993F9D}"/>
                </a:ext>
              </a:extLst>
            </p:cNvPr>
            <p:cNvSpPr txBox="1"/>
            <p:nvPr/>
          </p:nvSpPr>
          <p:spPr>
            <a:xfrm rot="16200000">
              <a:off x="3957643" y="5449176"/>
              <a:ext cx="857727" cy="338555"/>
            </a:xfrm>
            <a:prstGeom prst="rect">
              <a:avLst/>
            </a:prstGeom>
            <a:noFill/>
          </p:spPr>
          <p:txBody>
            <a:bodyPr wrap="none" rtlCol="0">
              <a:spAutoFit/>
            </a:bodyPr>
            <a:lstStyle/>
            <a:p>
              <a:r>
                <a:rPr lang="en-US" sz="1600" dirty="0"/>
                <a:t>Quad 2</a:t>
              </a:r>
            </a:p>
          </p:txBody>
        </p:sp>
      </p:grpSp>
      <p:sp>
        <p:nvSpPr>
          <p:cNvPr id="7" name="Slide Number Placeholder 6"/>
          <p:cNvSpPr>
            <a:spLocks noGrp="1"/>
          </p:cNvSpPr>
          <p:nvPr>
            <p:ph type="sldNum" sz="quarter" idx="11"/>
          </p:nvPr>
        </p:nvSpPr>
        <p:spPr/>
        <p:txBody>
          <a:bodyPr/>
          <a:lstStyle/>
          <a:p>
            <a:fld id="{5BD36294-2849-48A8-8531-5354CF3095D2}" type="slidenum">
              <a:rPr lang="en-US" smtClean="0"/>
              <a:pPr/>
              <a:t>12</a:t>
            </a:fld>
            <a:endParaRPr lang="en-US" dirty="0"/>
          </a:p>
        </p:txBody>
      </p:sp>
      <p:pic>
        <p:nvPicPr>
          <p:cNvPr id="17" name="Picture 10" descr="Screen Shot 2016-09-18 at 11.58.21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9928800"/>
            <a:ext cx="5321300" cy="109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9" descr="Screen Shot 2016-09-18 at 11.58.01 PM.png"/>
          <p:cNvPicPr>
            <a:picLocks noChangeAspect="1"/>
          </p:cNvPicPr>
          <p:nvPr/>
        </p:nvPicPr>
        <p:blipFill>
          <a:blip r:embed="rId6">
            <a:extLst>
              <a:ext uri="{28A0092B-C50C-407E-A947-70E740481C1C}">
                <a14:useLocalDpi xmlns:a14="http://schemas.microsoft.com/office/drawing/2010/main" val="0"/>
              </a:ext>
            </a:extLst>
          </a:blip>
          <a:srcRect r="57970" b="14316"/>
          <a:stretch>
            <a:fillRect/>
          </a:stretch>
        </p:blipFill>
        <p:spPr bwMode="auto">
          <a:xfrm>
            <a:off x="1041400" y="40995600"/>
            <a:ext cx="32131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9" descr="Screen Shot 2016-09-18 at 11.58.01 PM.png"/>
          <p:cNvPicPr>
            <a:picLocks noChangeAspect="1"/>
          </p:cNvPicPr>
          <p:nvPr/>
        </p:nvPicPr>
        <p:blipFill>
          <a:blip r:embed="rId6">
            <a:extLst>
              <a:ext uri="{28A0092B-C50C-407E-A947-70E740481C1C}">
                <a14:useLocalDpi xmlns:a14="http://schemas.microsoft.com/office/drawing/2010/main" val="0"/>
              </a:ext>
            </a:extLst>
          </a:blip>
          <a:srcRect l="41199" b="13467"/>
          <a:stretch>
            <a:fillRect/>
          </a:stretch>
        </p:blipFill>
        <p:spPr bwMode="auto">
          <a:xfrm>
            <a:off x="2286000" y="41529000"/>
            <a:ext cx="44958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 name="TextBox 38"/>
          <p:cNvSpPr txBox="1"/>
          <p:nvPr/>
        </p:nvSpPr>
        <p:spPr>
          <a:xfrm>
            <a:off x="1237177" y="1828800"/>
            <a:ext cx="6154223" cy="707886"/>
          </a:xfrm>
          <a:prstGeom prst="rect">
            <a:avLst/>
          </a:prstGeom>
          <a:noFill/>
        </p:spPr>
        <p:txBody>
          <a:bodyPr wrap="square" rtlCol="0">
            <a:spAutoFit/>
          </a:bodyPr>
          <a:lstStyle/>
          <a:p>
            <a:pPr algn="ctr"/>
            <a:r>
              <a:rPr lang="en-US" sz="2000" dirty="0"/>
              <a:t>Advantage 2: Existence of model enables use of physics, archived data </a:t>
            </a:r>
          </a:p>
        </p:txBody>
      </p:sp>
      <p:sp>
        <p:nvSpPr>
          <p:cNvPr id="40" name="TextBox 39"/>
          <p:cNvSpPr txBox="1"/>
          <p:nvPr/>
        </p:nvSpPr>
        <p:spPr>
          <a:xfrm>
            <a:off x="2514600" y="1295400"/>
            <a:ext cx="3691786" cy="461665"/>
          </a:xfrm>
          <a:prstGeom prst="rect">
            <a:avLst/>
          </a:prstGeom>
          <a:noFill/>
        </p:spPr>
        <p:txBody>
          <a:bodyPr wrap="none" rtlCol="0">
            <a:spAutoFit/>
          </a:bodyPr>
          <a:lstStyle/>
          <a:p>
            <a:r>
              <a:rPr lang="en-US" sz="2400" dirty="0"/>
              <a:t>Model-based optimization</a:t>
            </a:r>
          </a:p>
        </p:txBody>
      </p:sp>
      <p:grpSp>
        <p:nvGrpSpPr>
          <p:cNvPr id="5" name="Group 4">
            <a:extLst>
              <a:ext uri="{FF2B5EF4-FFF2-40B4-BE49-F238E27FC236}">
                <a16:creationId xmlns:a16="http://schemas.microsoft.com/office/drawing/2014/main" id="{684FE9B2-B1D5-BD41-B1CB-FC801EDB77F5}"/>
              </a:ext>
            </a:extLst>
          </p:cNvPr>
          <p:cNvGrpSpPr/>
          <p:nvPr/>
        </p:nvGrpSpPr>
        <p:grpSpPr>
          <a:xfrm>
            <a:off x="990600" y="4191000"/>
            <a:ext cx="7432242" cy="2373171"/>
            <a:chOff x="990600" y="4332429"/>
            <a:chExt cx="7432242" cy="2373171"/>
          </a:xfrm>
        </p:grpSpPr>
        <p:pic>
          <p:nvPicPr>
            <p:cNvPr id="5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4865829"/>
              <a:ext cx="2327120" cy="178697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grpSp>
          <p:nvGrpSpPr>
            <p:cNvPr id="58" name="Group 57"/>
            <p:cNvGrpSpPr/>
            <p:nvPr/>
          </p:nvGrpSpPr>
          <p:grpSpPr>
            <a:xfrm>
              <a:off x="5943600" y="4865829"/>
              <a:ext cx="2479242" cy="1792988"/>
              <a:chOff x="6193812" y="4504373"/>
              <a:chExt cx="2479242" cy="1792988"/>
            </a:xfrm>
          </p:grpSpPr>
          <p:pic>
            <p:nvPicPr>
              <p:cNvPr id="5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3812" y="4504373"/>
                <a:ext cx="2479242" cy="179298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60" name="Rectangle 8"/>
              <p:cNvSpPr>
                <a:spLocks noChangeArrowheads="1"/>
              </p:cNvSpPr>
              <p:nvPr/>
            </p:nvSpPr>
            <p:spPr bwMode="auto">
              <a:xfrm>
                <a:off x="6473792" y="4589121"/>
                <a:ext cx="745920" cy="331235"/>
              </a:xfrm>
              <a:prstGeom prst="rect">
                <a:avLst/>
              </a:prstGeom>
              <a:solidFill>
                <a:srgbClr val="FFFFFF"/>
              </a:solidFill>
              <a:ln w="9360" cap="flat">
                <a:solidFill>
                  <a:srgbClr val="3465A4"/>
                </a:solidFill>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81639" tIns="55188" rIns="81639" bIns="4082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9pPr>
              </a:lstStyle>
              <a:p>
                <a:pPr algn="ctr">
                  <a:buClrTx/>
                  <a:buFontTx/>
                  <a:buNone/>
                </a:pPr>
                <a:r>
                  <a:rPr lang="en-US" altLang="en-US" dirty="0">
                    <a:cs typeface="Arial" charset="0"/>
                  </a:rPr>
                  <a:t>ρ </a:t>
                </a:r>
                <a:r>
                  <a:rPr lang="en-US" altLang="en-US" dirty="0"/>
                  <a:t>= 0.7</a:t>
                </a:r>
              </a:p>
            </p:txBody>
          </p:sp>
        </p:grpSp>
        <p:grpSp>
          <p:nvGrpSpPr>
            <p:cNvPr id="61" name="Group 60"/>
            <p:cNvGrpSpPr/>
            <p:nvPr/>
          </p:nvGrpSpPr>
          <p:grpSpPr>
            <a:xfrm>
              <a:off x="3381631" y="4865829"/>
              <a:ext cx="2485769" cy="1839771"/>
              <a:chOff x="3657600" y="4480982"/>
              <a:chExt cx="2485769" cy="1839771"/>
            </a:xfrm>
          </p:grpSpPr>
          <p:pic>
            <p:nvPicPr>
              <p:cNvPr id="62"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4480982"/>
                <a:ext cx="2485769" cy="183977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63" name="Rectangle 10"/>
              <p:cNvSpPr>
                <a:spLocks noChangeArrowheads="1"/>
              </p:cNvSpPr>
              <p:nvPr/>
            </p:nvSpPr>
            <p:spPr bwMode="auto">
              <a:xfrm>
                <a:off x="3973591" y="4589121"/>
                <a:ext cx="663840" cy="331235"/>
              </a:xfrm>
              <a:prstGeom prst="rect">
                <a:avLst/>
              </a:prstGeom>
              <a:solidFill>
                <a:srgbClr val="FFFFFF"/>
              </a:solidFill>
              <a:ln w="9360" cap="flat">
                <a:solidFill>
                  <a:srgbClr val="3465A4"/>
                </a:solidFill>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81639" tIns="55188" rIns="81639" bIns="4082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9pPr>
              </a:lstStyle>
              <a:p>
                <a:pPr algn="ctr">
                  <a:buClrTx/>
                  <a:buFontTx/>
                  <a:buNone/>
                </a:pPr>
                <a:r>
                  <a:rPr lang="en-US" altLang="en-US" dirty="0">
                    <a:cs typeface="Arial" charset="0"/>
                  </a:rPr>
                  <a:t>ρ </a:t>
                </a:r>
                <a:r>
                  <a:rPr lang="en-US" altLang="en-US" dirty="0"/>
                  <a:t>= 0</a:t>
                </a:r>
              </a:p>
            </p:txBody>
          </p:sp>
        </p:grpSp>
        <p:sp>
          <p:nvSpPr>
            <p:cNvPr id="6" name="TextBox 5"/>
            <p:cNvSpPr txBox="1"/>
            <p:nvPr/>
          </p:nvSpPr>
          <p:spPr>
            <a:xfrm>
              <a:off x="1371600" y="4527275"/>
              <a:ext cx="1392629" cy="338554"/>
            </a:xfrm>
            <a:prstGeom prst="rect">
              <a:avLst/>
            </a:prstGeom>
            <a:noFill/>
          </p:spPr>
          <p:txBody>
            <a:bodyPr wrap="none" rtlCol="0">
              <a:spAutoFit/>
            </a:bodyPr>
            <a:lstStyle/>
            <a:p>
              <a:r>
                <a:rPr lang="en-US" sz="1600" b="1" dirty="0" err="1"/>
                <a:t>Groundtruth</a:t>
              </a:r>
              <a:endParaRPr lang="en-US" sz="1600" b="1" dirty="0"/>
            </a:p>
          </p:txBody>
        </p:sp>
        <p:sp>
          <p:nvSpPr>
            <p:cNvPr id="65" name="TextBox 64"/>
            <p:cNvSpPr txBox="1"/>
            <p:nvPr/>
          </p:nvSpPr>
          <p:spPr>
            <a:xfrm>
              <a:off x="3810001" y="4332429"/>
              <a:ext cx="1552729" cy="584776"/>
            </a:xfrm>
            <a:prstGeom prst="rect">
              <a:avLst/>
            </a:prstGeom>
            <a:noFill/>
          </p:spPr>
          <p:txBody>
            <a:bodyPr wrap="none" rtlCol="0">
              <a:spAutoFit/>
            </a:bodyPr>
            <a:lstStyle/>
            <a:p>
              <a:pPr algn="ctr"/>
              <a:r>
                <a:rPr lang="en-US" sz="1600" b="1" dirty="0"/>
                <a:t>Model, </a:t>
              </a:r>
            </a:p>
            <a:p>
              <a:pPr algn="ctr"/>
              <a:r>
                <a:rPr lang="en-US" sz="1600" b="1" dirty="0"/>
                <a:t>no correlation</a:t>
              </a:r>
            </a:p>
          </p:txBody>
        </p:sp>
        <p:sp>
          <p:nvSpPr>
            <p:cNvPr id="66" name="TextBox 65"/>
            <p:cNvSpPr txBox="1"/>
            <p:nvPr/>
          </p:nvSpPr>
          <p:spPr>
            <a:xfrm>
              <a:off x="6389103" y="4332429"/>
              <a:ext cx="1518665" cy="584776"/>
            </a:xfrm>
            <a:prstGeom prst="rect">
              <a:avLst/>
            </a:prstGeom>
            <a:noFill/>
          </p:spPr>
          <p:txBody>
            <a:bodyPr wrap="none" rtlCol="0">
              <a:spAutoFit/>
            </a:bodyPr>
            <a:lstStyle/>
            <a:p>
              <a:pPr algn="ctr"/>
              <a:r>
                <a:rPr lang="en-US" sz="1600" b="1" dirty="0"/>
                <a:t>Model, </a:t>
              </a:r>
            </a:p>
            <a:p>
              <a:pPr algn="ctr"/>
              <a:r>
                <a:rPr lang="en-US" sz="1600" b="1" dirty="0"/>
                <a:t>w/ correlation</a:t>
              </a:r>
            </a:p>
          </p:txBody>
        </p:sp>
      </p:grpSp>
      <p:sp>
        <p:nvSpPr>
          <p:cNvPr id="4" name="TextBox 3">
            <a:extLst>
              <a:ext uri="{FF2B5EF4-FFF2-40B4-BE49-F238E27FC236}">
                <a16:creationId xmlns:a16="http://schemas.microsoft.com/office/drawing/2014/main" id="{7D6E739F-6A14-DF45-8791-29209FA133D6}"/>
              </a:ext>
            </a:extLst>
          </p:cNvPr>
          <p:cNvSpPr txBox="1"/>
          <p:nvPr/>
        </p:nvSpPr>
        <p:spPr>
          <a:xfrm>
            <a:off x="1565628" y="2971800"/>
            <a:ext cx="2930172" cy="646331"/>
          </a:xfrm>
          <a:prstGeom prst="rect">
            <a:avLst/>
          </a:prstGeom>
          <a:noFill/>
        </p:spPr>
        <p:txBody>
          <a:bodyPr wrap="square" rtlCol="0">
            <a:spAutoFit/>
          </a:bodyPr>
          <a:lstStyle/>
          <a:p>
            <a:r>
              <a:rPr lang="en-US" dirty="0"/>
              <a:t>e.g. learning correlations in data improves modeling </a:t>
            </a:r>
          </a:p>
        </p:txBody>
      </p:sp>
      <p:sp>
        <p:nvSpPr>
          <p:cNvPr id="36" name="Title 28">
            <a:extLst>
              <a:ext uri="{FF2B5EF4-FFF2-40B4-BE49-F238E27FC236}">
                <a16:creationId xmlns:a16="http://schemas.microsoft.com/office/drawing/2014/main" id="{EEE67F54-CE22-4E44-BEF6-02449A2D6A9D}"/>
              </a:ext>
            </a:extLst>
          </p:cNvPr>
          <p:cNvSpPr>
            <a:spLocks noGrp="1"/>
          </p:cNvSpPr>
          <p:nvPr>
            <p:ph type="title"/>
          </p:nvPr>
        </p:nvSpPr>
        <p:spPr>
          <a:xfrm>
            <a:off x="451822" y="129092"/>
            <a:ext cx="8103570" cy="753033"/>
          </a:xfrm>
        </p:spPr>
        <p:txBody>
          <a:bodyPr/>
          <a:lstStyle/>
          <a:p>
            <a:r>
              <a:rPr lang="en-US" dirty="0"/>
              <a:t>Optimization: Bayesian optimization</a:t>
            </a:r>
            <a:endParaRPr lang="en-CA" dirty="0"/>
          </a:p>
        </p:txBody>
      </p:sp>
      <p:sp>
        <p:nvSpPr>
          <p:cNvPr id="35" name="TextBox 34">
            <a:extLst>
              <a:ext uri="{FF2B5EF4-FFF2-40B4-BE49-F238E27FC236}">
                <a16:creationId xmlns:a16="http://schemas.microsoft.com/office/drawing/2014/main" id="{27240B21-4D18-E443-A249-E576224513CE}"/>
              </a:ext>
            </a:extLst>
          </p:cNvPr>
          <p:cNvSpPr txBox="1"/>
          <p:nvPr/>
        </p:nvSpPr>
        <p:spPr>
          <a:xfrm>
            <a:off x="29485" y="6498231"/>
            <a:ext cx="5351145" cy="338554"/>
          </a:xfrm>
          <a:prstGeom prst="rect">
            <a:avLst/>
          </a:prstGeom>
          <a:noFill/>
        </p:spPr>
        <p:txBody>
          <a:bodyPr wrap="none" rtlCol="0">
            <a:spAutoFit/>
          </a:bodyPr>
          <a:lstStyle/>
          <a:p>
            <a:r>
              <a:rPr lang="en-US" sz="1600" dirty="0"/>
              <a:t>Bayesian Optimization of an FEL, </a:t>
            </a:r>
            <a:r>
              <a:rPr lang="en-US" sz="1600" dirty="0" err="1"/>
              <a:t>Duris</a:t>
            </a:r>
            <a:r>
              <a:rPr lang="en-US" sz="1600" dirty="0"/>
              <a:t> et al., PRL, 2020</a:t>
            </a:r>
          </a:p>
        </p:txBody>
      </p:sp>
    </p:spTree>
    <p:extLst>
      <p:ext uri="{BB962C8B-B14F-4D97-AF65-F5344CB8AC3E}">
        <p14:creationId xmlns:p14="http://schemas.microsoft.com/office/powerpoint/2010/main" val="2969033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F31D6-878A-19C3-39B6-CFB47FC3E593}"/>
            </a:ext>
          </a:extLst>
        </p:cNvPr>
        <p:cNvGrpSpPr/>
        <p:nvPr/>
      </p:nvGrpSpPr>
      <p:grpSpPr>
        <a:xfrm>
          <a:off x="0" y="0"/>
          <a:ext cx="0" cy="0"/>
          <a:chOff x="0" y="0"/>
          <a:chExt cx="0" cy="0"/>
        </a:xfrm>
      </p:grpSpPr>
      <p:sp>
        <p:nvSpPr>
          <p:cNvPr id="30" name="Title 2">
            <a:extLst>
              <a:ext uri="{FF2B5EF4-FFF2-40B4-BE49-F238E27FC236}">
                <a16:creationId xmlns:a16="http://schemas.microsoft.com/office/drawing/2014/main" id="{D8AE5F71-C064-88BF-C346-2FB291E3ED3E}"/>
              </a:ext>
            </a:extLst>
          </p:cNvPr>
          <p:cNvSpPr txBox="1">
            <a:spLocks/>
          </p:cNvSpPr>
          <p:nvPr/>
        </p:nvSpPr>
        <p:spPr>
          <a:xfrm>
            <a:off x="451822" y="129091"/>
            <a:ext cx="8103570" cy="753034"/>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r>
              <a:rPr lang="en-US" dirty="0"/>
              <a:t>Outline</a:t>
            </a:r>
          </a:p>
        </p:txBody>
      </p:sp>
      <p:sp>
        <p:nvSpPr>
          <p:cNvPr id="3" name="TextBox 2">
            <a:extLst>
              <a:ext uri="{FF2B5EF4-FFF2-40B4-BE49-F238E27FC236}">
                <a16:creationId xmlns:a16="http://schemas.microsoft.com/office/drawing/2014/main" id="{624C6C2F-B06C-FAE6-0D7E-0FC87988AD7C}"/>
              </a:ext>
            </a:extLst>
          </p:cNvPr>
          <p:cNvSpPr txBox="1"/>
          <p:nvPr/>
        </p:nvSpPr>
        <p:spPr>
          <a:xfrm>
            <a:off x="495300" y="1676400"/>
            <a:ext cx="8153400" cy="5016758"/>
          </a:xfrm>
          <a:prstGeom prst="rect">
            <a:avLst/>
          </a:prstGeom>
          <a:noFill/>
        </p:spPr>
        <p:txBody>
          <a:bodyPr wrap="square" rtlCol="0">
            <a:spAutoFit/>
          </a:bodyPr>
          <a:lstStyle/>
          <a:p>
            <a:pPr marL="742950" indent="-742950">
              <a:buFont typeface="+mj-lt"/>
              <a:buAutoNum type="arabicPeriod"/>
            </a:pPr>
            <a:r>
              <a:rPr lang="en-US" sz="3200" b="1" dirty="0">
                <a:solidFill>
                  <a:schemeClr val="bg1">
                    <a:lumMod val="75000"/>
                  </a:schemeClr>
                </a:solidFill>
              </a:rPr>
              <a:t>Surrogate models</a:t>
            </a:r>
          </a:p>
          <a:p>
            <a:pPr marL="742950" indent="-742950">
              <a:buFont typeface="+mj-lt"/>
              <a:buAutoNum type="arabicPeriod"/>
            </a:pPr>
            <a:endParaRPr lang="en-US" sz="3200" b="1" dirty="0">
              <a:solidFill>
                <a:schemeClr val="bg1">
                  <a:lumMod val="75000"/>
                </a:schemeClr>
              </a:solidFill>
            </a:endParaRPr>
          </a:p>
          <a:p>
            <a:pPr marL="742950" indent="-742950">
              <a:buFont typeface="+mj-lt"/>
              <a:buAutoNum type="arabicPeriod"/>
            </a:pPr>
            <a:r>
              <a:rPr lang="en-US" sz="3200" b="1" dirty="0">
                <a:solidFill>
                  <a:schemeClr val="bg1">
                    <a:lumMod val="75000"/>
                  </a:schemeClr>
                </a:solidFill>
              </a:rPr>
              <a:t>Optimization</a:t>
            </a:r>
          </a:p>
          <a:p>
            <a:pPr marL="742950" indent="-742950">
              <a:buFont typeface="+mj-lt"/>
              <a:buAutoNum type="arabicPeriod"/>
            </a:pPr>
            <a:endParaRPr lang="en-US" sz="3200" b="1" dirty="0"/>
          </a:p>
          <a:p>
            <a:pPr marL="742950" indent="-742950">
              <a:buFont typeface="+mj-lt"/>
              <a:buAutoNum type="arabicPeriod"/>
            </a:pPr>
            <a:r>
              <a:rPr lang="en-US" sz="3200" b="1" dirty="0"/>
              <a:t>Anomaly detection</a:t>
            </a:r>
          </a:p>
          <a:p>
            <a:pPr marL="742950" indent="-742950">
              <a:buFont typeface="+mj-lt"/>
              <a:buAutoNum type="arabicPeriod"/>
            </a:pPr>
            <a:endParaRPr lang="en-US" sz="3200" b="1" dirty="0"/>
          </a:p>
          <a:p>
            <a:pPr marL="742950" indent="-742950">
              <a:buFont typeface="+mj-lt"/>
              <a:buAutoNum type="arabicPeriod"/>
            </a:pPr>
            <a:r>
              <a:rPr lang="en-US" sz="3200" b="1" dirty="0">
                <a:solidFill>
                  <a:schemeClr val="bg1">
                    <a:lumMod val="75000"/>
                  </a:schemeClr>
                </a:solidFill>
              </a:rPr>
              <a:t>Reconstruction/Inverse problems</a:t>
            </a:r>
          </a:p>
          <a:p>
            <a:pPr marL="742950" indent="-742950">
              <a:buFont typeface="+mj-lt"/>
              <a:buAutoNum type="arabicPeriod"/>
            </a:pPr>
            <a:endParaRPr lang="en-US" sz="3200" b="1" dirty="0">
              <a:solidFill>
                <a:schemeClr val="bg1">
                  <a:lumMod val="75000"/>
                </a:schemeClr>
              </a:solidFill>
            </a:endParaRPr>
          </a:p>
          <a:p>
            <a:pPr marL="742950" indent="-742950">
              <a:buFont typeface="+mj-lt"/>
              <a:buAutoNum type="arabicPeriod"/>
            </a:pPr>
            <a:r>
              <a:rPr lang="en-US" sz="3200" b="1" dirty="0">
                <a:solidFill>
                  <a:schemeClr val="bg1">
                    <a:lumMod val="75000"/>
                  </a:schemeClr>
                </a:solidFill>
              </a:rPr>
              <a:t>Large language models</a:t>
            </a:r>
            <a:endParaRPr lang="en-US" sz="3200" b="1" dirty="0"/>
          </a:p>
          <a:p>
            <a:pPr marL="742950" indent="-742950">
              <a:buFont typeface="+mj-lt"/>
              <a:buAutoNum type="arabicPeriod"/>
            </a:pPr>
            <a:endParaRPr lang="en-US" sz="3200" b="1" dirty="0"/>
          </a:p>
        </p:txBody>
      </p:sp>
      <p:sp>
        <p:nvSpPr>
          <p:cNvPr id="4" name="Slide Number Placeholder 6">
            <a:extLst>
              <a:ext uri="{FF2B5EF4-FFF2-40B4-BE49-F238E27FC236}">
                <a16:creationId xmlns:a16="http://schemas.microsoft.com/office/drawing/2014/main" id="{42A69983-A793-12EB-5945-48D8B817F627}"/>
              </a:ext>
            </a:extLst>
          </p:cNvPr>
          <p:cNvSpPr>
            <a:spLocks noGrp="1"/>
          </p:cNvSpPr>
          <p:nvPr>
            <p:ph type="sldNum" sz="quarter" idx="11"/>
          </p:nvPr>
        </p:nvSpPr>
        <p:spPr>
          <a:xfrm>
            <a:off x="8686800" y="6553199"/>
            <a:ext cx="457200" cy="139959"/>
          </a:xfrm>
        </p:spPr>
        <p:txBody>
          <a:bodyPr/>
          <a:lstStyle/>
          <a:p>
            <a:fld id="{5BD36294-2849-48A8-8531-5354CF3095D2}" type="slidenum">
              <a:rPr lang="en-US" sz="1200" smtClean="0"/>
              <a:pPr/>
              <a:t>13</a:t>
            </a:fld>
            <a:endParaRPr lang="en-US" sz="1200" dirty="0"/>
          </a:p>
        </p:txBody>
      </p:sp>
    </p:spTree>
    <p:extLst>
      <p:ext uri="{BB962C8B-B14F-4D97-AF65-F5344CB8AC3E}">
        <p14:creationId xmlns:p14="http://schemas.microsoft.com/office/powerpoint/2010/main" val="480064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5D8F0-1838-895A-5C12-0EC47B6F4606}"/>
            </a:ext>
          </a:extLst>
        </p:cNvPr>
        <p:cNvGrpSpPr/>
        <p:nvPr/>
      </p:nvGrpSpPr>
      <p:grpSpPr>
        <a:xfrm>
          <a:off x="0" y="0"/>
          <a:ext cx="0" cy="0"/>
          <a:chOff x="0" y="0"/>
          <a:chExt cx="0" cy="0"/>
        </a:xfrm>
      </p:grpSpPr>
      <p:sp>
        <p:nvSpPr>
          <p:cNvPr id="34" name="Title 1">
            <a:extLst>
              <a:ext uri="{FF2B5EF4-FFF2-40B4-BE49-F238E27FC236}">
                <a16:creationId xmlns:a16="http://schemas.microsoft.com/office/drawing/2014/main" id="{0AD1B947-AA69-E526-4973-C9E551C31582}"/>
              </a:ext>
            </a:extLst>
          </p:cNvPr>
          <p:cNvSpPr>
            <a:spLocks noGrp="1"/>
          </p:cNvSpPr>
          <p:nvPr>
            <p:ph type="title"/>
          </p:nvPr>
        </p:nvSpPr>
        <p:spPr>
          <a:xfrm>
            <a:off x="451822" y="129092"/>
            <a:ext cx="8103570" cy="753033"/>
          </a:xfrm>
        </p:spPr>
        <p:txBody>
          <a:bodyPr/>
          <a:lstStyle/>
          <a:p>
            <a:r>
              <a:rPr lang="en-US" dirty="0"/>
              <a:t>Anomaly detection: Facility prognostics use case</a:t>
            </a:r>
          </a:p>
        </p:txBody>
      </p:sp>
      <p:sp>
        <p:nvSpPr>
          <p:cNvPr id="35" name="Slide Number Placeholder 6">
            <a:extLst>
              <a:ext uri="{FF2B5EF4-FFF2-40B4-BE49-F238E27FC236}">
                <a16:creationId xmlns:a16="http://schemas.microsoft.com/office/drawing/2014/main" id="{64B28712-3717-5740-F73E-2555363601C8}"/>
              </a:ext>
            </a:extLst>
          </p:cNvPr>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14</a:t>
            </a:fld>
            <a:endParaRPr lang="en-US" sz="1200" dirty="0"/>
          </a:p>
        </p:txBody>
      </p:sp>
      <p:pic>
        <p:nvPicPr>
          <p:cNvPr id="2" name="Picture 6">
            <a:extLst>
              <a:ext uri="{FF2B5EF4-FFF2-40B4-BE49-F238E27FC236}">
                <a16:creationId xmlns:a16="http://schemas.microsoft.com/office/drawing/2014/main" id="{22E8443F-6F01-2FDA-1892-D677D0A3FB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3" t="12691" r="20831" b="18740"/>
          <a:stretch/>
        </p:blipFill>
        <p:spPr bwMode="auto">
          <a:xfrm>
            <a:off x="4572001" y="3992706"/>
            <a:ext cx="4419600" cy="25168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8986BC83-AB02-70FC-FF06-5CE0787CB2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78" t="10393" r="13617" b="26952"/>
          <a:stretch/>
        </p:blipFill>
        <p:spPr bwMode="auto">
          <a:xfrm>
            <a:off x="4648200" y="1400036"/>
            <a:ext cx="4359433" cy="25580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2BB428-3019-DCAC-5374-158221451103}"/>
              </a:ext>
            </a:extLst>
          </p:cNvPr>
          <p:cNvSpPr txBox="1"/>
          <p:nvPr/>
        </p:nvSpPr>
        <p:spPr>
          <a:xfrm>
            <a:off x="6938265" y="3519351"/>
            <a:ext cx="2125790" cy="461665"/>
          </a:xfrm>
          <a:prstGeom prst="rect">
            <a:avLst/>
          </a:prstGeom>
          <a:noFill/>
        </p:spPr>
        <p:txBody>
          <a:bodyPr wrap="square" rtlCol="0">
            <a:spAutoFit/>
          </a:bodyPr>
          <a:lstStyle/>
          <a:p>
            <a:pPr algn="r"/>
            <a:r>
              <a:rPr lang="en-US" sz="1200" b="1" dirty="0">
                <a:solidFill>
                  <a:schemeClr val="bg1"/>
                </a:solidFill>
              </a:rPr>
              <a:t>SLAC Linear Accelerator and 280 Overpass</a:t>
            </a:r>
          </a:p>
        </p:txBody>
      </p:sp>
      <p:sp>
        <p:nvSpPr>
          <p:cNvPr id="5" name="TextBox 4">
            <a:extLst>
              <a:ext uri="{FF2B5EF4-FFF2-40B4-BE49-F238E27FC236}">
                <a16:creationId xmlns:a16="http://schemas.microsoft.com/office/drawing/2014/main" id="{70E56A74-31F4-889A-372A-CBA97FAC7BFE}"/>
              </a:ext>
            </a:extLst>
          </p:cNvPr>
          <p:cNvSpPr txBox="1"/>
          <p:nvPr/>
        </p:nvSpPr>
        <p:spPr>
          <a:xfrm>
            <a:off x="7543800" y="4095922"/>
            <a:ext cx="1519505" cy="276999"/>
          </a:xfrm>
          <a:prstGeom prst="rect">
            <a:avLst/>
          </a:prstGeom>
          <a:noFill/>
        </p:spPr>
        <p:txBody>
          <a:bodyPr wrap="square" rtlCol="0">
            <a:spAutoFit/>
          </a:bodyPr>
          <a:lstStyle/>
          <a:p>
            <a:r>
              <a:rPr lang="en-US" sz="1200" b="1" dirty="0">
                <a:solidFill>
                  <a:schemeClr val="bg1"/>
                </a:solidFill>
              </a:rPr>
              <a:t>SLAC RF Stations</a:t>
            </a:r>
          </a:p>
        </p:txBody>
      </p:sp>
      <p:sp>
        <p:nvSpPr>
          <p:cNvPr id="6" name="Google Shape;462;g13b38f68792_6_83">
            <a:extLst>
              <a:ext uri="{FF2B5EF4-FFF2-40B4-BE49-F238E27FC236}">
                <a16:creationId xmlns:a16="http://schemas.microsoft.com/office/drawing/2014/main" id="{2AD2FB03-75A9-DB7A-91C9-3008572779DA}"/>
              </a:ext>
            </a:extLst>
          </p:cNvPr>
          <p:cNvSpPr/>
          <p:nvPr/>
        </p:nvSpPr>
        <p:spPr>
          <a:xfrm>
            <a:off x="1752600" y="1345173"/>
            <a:ext cx="3950381" cy="5225795"/>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68569" tIns="34275" rIns="68569" bIns="34275" anchor="ctr" anchorCtr="0">
            <a:noAutofit/>
          </a:bodyPr>
          <a:lstStyle/>
          <a:p>
            <a:pPr algn="ctr"/>
            <a:endParaRPr sz="1350" dirty="0">
              <a:solidFill>
                <a:srgbClr val="FFFFFF"/>
              </a:solidFill>
              <a:latin typeface="Calibri"/>
              <a:ea typeface="Calibri"/>
              <a:cs typeface="Calibri"/>
              <a:sym typeface="Calibri"/>
            </a:endParaRPr>
          </a:p>
        </p:txBody>
      </p:sp>
      <p:sp>
        <p:nvSpPr>
          <p:cNvPr id="7" name="TextBox 6">
            <a:extLst>
              <a:ext uri="{FF2B5EF4-FFF2-40B4-BE49-F238E27FC236}">
                <a16:creationId xmlns:a16="http://schemas.microsoft.com/office/drawing/2014/main" id="{4B43953D-B9B8-CDE8-2F75-A300B05F33D6}"/>
              </a:ext>
            </a:extLst>
          </p:cNvPr>
          <p:cNvSpPr txBox="1"/>
          <p:nvPr/>
        </p:nvSpPr>
        <p:spPr>
          <a:xfrm>
            <a:off x="117383" y="1336959"/>
            <a:ext cx="3950381" cy="1508105"/>
          </a:xfrm>
          <a:prstGeom prst="rect">
            <a:avLst/>
          </a:prstGeom>
          <a:noFill/>
        </p:spPr>
        <p:txBody>
          <a:bodyPr wrap="square" rtlCol="0">
            <a:spAutoFit/>
          </a:bodyPr>
          <a:lstStyle/>
          <a:p>
            <a:r>
              <a:rPr lang="en-US" sz="2000" b="1" dirty="0"/>
              <a:t>Challenge: </a:t>
            </a:r>
          </a:p>
          <a:p>
            <a:r>
              <a:rPr lang="en-US" dirty="0"/>
              <a:t>Modern facilities have thousands of sub-systems</a:t>
            </a:r>
          </a:p>
          <a:p>
            <a:r>
              <a:rPr lang="en-US" dirty="0">
                <a:sym typeface="Wingdings" pitchFamily="2" charset="2"/>
              </a:rPr>
              <a:t> frequent failures </a:t>
            </a:r>
          </a:p>
          <a:p>
            <a:r>
              <a:rPr lang="en-US" dirty="0">
                <a:sym typeface="Wingdings" pitchFamily="2" charset="2"/>
              </a:rPr>
              <a:t> downtime, poor performance</a:t>
            </a:r>
            <a:endParaRPr lang="en-US" sz="2000" dirty="0"/>
          </a:p>
        </p:txBody>
      </p:sp>
      <p:sp>
        <p:nvSpPr>
          <p:cNvPr id="8" name="TextBox 7">
            <a:extLst>
              <a:ext uri="{FF2B5EF4-FFF2-40B4-BE49-F238E27FC236}">
                <a16:creationId xmlns:a16="http://schemas.microsoft.com/office/drawing/2014/main" id="{D1AA786E-7AE5-3A98-0840-D1EE5DA4B198}"/>
              </a:ext>
            </a:extLst>
          </p:cNvPr>
          <p:cNvSpPr txBox="1"/>
          <p:nvPr/>
        </p:nvSpPr>
        <p:spPr>
          <a:xfrm>
            <a:off x="136367" y="3246733"/>
            <a:ext cx="5128929" cy="1508105"/>
          </a:xfrm>
          <a:prstGeom prst="rect">
            <a:avLst/>
          </a:prstGeom>
          <a:noFill/>
        </p:spPr>
        <p:txBody>
          <a:bodyPr wrap="square" rtlCol="0">
            <a:spAutoFit/>
          </a:bodyPr>
          <a:lstStyle/>
          <a:p>
            <a:r>
              <a:rPr lang="en-US" sz="2000" b="1" dirty="0" err="1"/>
              <a:t>SoTA</a:t>
            </a:r>
            <a:r>
              <a:rPr lang="en-US" sz="2000" b="1" dirty="0"/>
              <a:t> Problems: </a:t>
            </a:r>
          </a:p>
          <a:p>
            <a:pPr marL="285750" indent="-285750">
              <a:buFont typeface="Arial" panose="020B0604020202020204" pitchFamily="34" charset="0"/>
              <a:buChar char="•"/>
            </a:pPr>
            <a:r>
              <a:rPr lang="en-US" dirty="0"/>
              <a:t>Millions of diagnostics </a:t>
            </a:r>
            <a:r>
              <a:rPr lang="en-US" dirty="0">
                <a:sym typeface="Wingdings" pitchFamily="2" charset="2"/>
              </a:rPr>
              <a:t> manual search infeasible</a:t>
            </a:r>
          </a:p>
          <a:p>
            <a:pPr marL="285750" indent="-285750">
              <a:buFont typeface="Arial" panose="020B0604020202020204" pitchFamily="34" charset="0"/>
              <a:buChar char="•"/>
            </a:pPr>
            <a:r>
              <a:rPr lang="en-US" dirty="0"/>
              <a:t>Simple thresholds are common </a:t>
            </a:r>
            <a:r>
              <a:rPr lang="en-US" dirty="0">
                <a:sym typeface="Wingdings" pitchFamily="2" charset="2"/>
              </a:rPr>
              <a:t> </a:t>
            </a:r>
            <a:r>
              <a:rPr lang="en-US" dirty="0"/>
              <a:t>poor precision and/or recall</a:t>
            </a:r>
          </a:p>
        </p:txBody>
      </p:sp>
      <p:sp>
        <p:nvSpPr>
          <p:cNvPr id="9" name="TextBox 8">
            <a:extLst>
              <a:ext uri="{FF2B5EF4-FFF2-40B4-BE49-F238E27FC236}">
                <a16:creationId xmlns:a16="http://schemas.microsoft.com/office/drawing/2014/main" id="{0CF59B9A-6DF8-AF58-DD31-F5ADDB3255D9}"/>
              </a:ext>
            </a:extLst>
          </p:cNvPr>
          <p:cNvSpPr txBox="1"/>
          <p:nvPr/>
        </p:nvSpPr>
        <p:spPr>
          <a:xfrm>
            <a:off x="273204" y="4927056"/>
            <a:ext cx="5517996" cy="369332"/>
          </a:xfrm>
          <a:prstGeom prst="rect">
            <a:avLst/>
          </a:prstGeom>
          <a:noFill/>
        </p:spPr>
        <p:txBody>
          <a:bodyPr wrap="square" rtlCol="0">
            <a:spAutoFit/>
          </a:bodyPr>
          <a:lstStyle/>
          <a:p>
            <a:r>
              <a:rPr lang="en-US" dirty="0"/>
              <a:t>Recall = TP/(TP+FN)    Precision = TP/(TP+FP)</a:t>
            </a:r>
          </a:p>
        </p:txBody>
      </p:sp>
      <p:sp>
        <p:nvSpPr>
          <p:cNvPr id="10" name="TextBox 9">
            <a:extLst>
              <a:ext uri="{FF2B5EF4-FFF2-40B4-BE49-F238E27FC236}">
                <a16:creationId xmlns:a16="http://schemas.microsoft.com/office/drawing/2014/main" id="{4CF306F6-870A-B8C5-F4CD-572F08F1BD47}"/>
              </a:ext>
            </a:extLst>
          </p:cNvPr>
          <p:cNvSpPr txBox="1"/>
          <p:nvPr/>
        </p:nvSpPr>
        <p:spPr>
          <a:xfrm>
            <a:off x="144156" y="5331023"/>
            <a:ext cx="5334000" cy="307777"/>
          </a:xfrm>
          <a:prstGeom prst="rect">
            <a:avLst/>
          </a:prstGeom>
          <a:noFill/>
        </p:spPr>
        <p:txBody>
          <a:bodyPr wrap="square" rtlCol="0">
            <a:spAutoFit/>
          </a:bodyPr>
          <a:lstStyle/>
          <a:p>
            <a:r>
              <a:rPr lang="en-US" sz="1400" dirty="0"/>
              <a:t>TP = true positive, FP = false positive, FN = false negative</a:t>
            </a:r>
          </a:p>
        </p:txBody>
      </p:sp>
    </p:spTree>
    <p:extLst>
      <p:ext uri="{BB962C8B-B14F-4D97-AF65-F5344CB8AC3E}">
        <p14:creationId xmlns:p14="http://schemas.microsoft.com/office/powerpoint/2010/main" val="2082320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A3992-3357-8354-3527-0EEE7B560EA0}"/>
            </a:ext>
          </a:extLst>
        </p:cNvPr>
        <p:cNvGrpSpPr/>
        <p:nvPr/>
      </p:nvGrpSpPr>
      <p:grpSpPr>
        <a:xfrm>
          <a:off x="0" y="0"/>
          <a:ext cx="0" cy="0"/>
          <a:chOff x="0" y="0"/>
          <a:chExt cx="0" cy="0"/>
        </a:xfrm>
      </p:grpSpPr>
      <p:sp>
        <p:nvSpPr>
          <p:cNvPr id="34" name="Title 1">
            <a:extLst>
              <a:ext uri="{FF2B5EF4-FFF2-40B4-BE49-F238E27FC236}">
                <a16:creationId xmlns:a16="http://schemas.microsoft.com/office/drawing/2014/main" id="{EC61308F-7A63-76FE-351B-B2585B6802D1}"/>
              </a:ext>
            </a:extLst>
          </p:cNvPr>
          <p:cNvSpPr>
            <a:spLocks noGrp="1"/>
          </p:cNvSpPr>
          <p:nvPr>
            <p:ph type="title"/>
          </p:nvPr>
        </p:nvSpPr>
        <p:spPr>
          <a:xfrm>
            <a:off x="451822" y="129092"/>
            <a:ext cx="8103570" cy="753033"/>
          </a:xfrm>
        </p:spPr>
        <p:txBody>
          <a:bodyPr/>
          <a:lstStyle/>
          <a:p>
            <a:r>
              <a:rPr lang="en-US" dirty="0"/>
              <a:t>Anomaly detection: Facility prognostics use case</a:t>
            </a:r>
          </a:p>
        </p:txBody>
      </p:sp>
      <p:sp>
        <p:nvSpPr>
          <p:cNvPr id="35" name="Slide Number Placeholder 6">
            <a:extLst>
              <a:ext uri="{FF2B5EF4-FFF2-40B4-BE49-F238E27FC236}">
                <a16:creationId xmlns:a16="http://schemas.microsoft.com/office/drawing/2014/main" id="{98B42D51-F892-04B8-3673-44015D315597}"/>
              </a:ext>
            </a:extLst>
          </p:cNvPr>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15</a:t>
            </a:fld>
            <a:endParaRPr lang="en-US" sz="1200" dirty="0"/>
          </a:p>
        </p:txBody>
      </p:sp>
      <p:pic>
        <p:nvPicPr>
          <p:cNvPr id="2" name="Picture 6">
            <a:extLst>
              <a:ext uri="{FF2B5EF4-FFF2-40B4-BE49-F238E27FC236}">
                <a16:creationId xmlns:a16="http://schemas.microsoft.com/office/drawing/2014/main" id="{F4BE6E3B-2EFE-9572-25B3-EF40B15D04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3" t="12691" r="20831" b="18740"/>
          <a:stretch/>
        </p:blipFill>
        <p:spPr bwMode="auto">
          <a:xfrm>
            <a:off x="4572001" y="3992706"/>
            <a:ext cx="4419600" cy="25168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947E95C7-4E82-DD5D-B834-A101A171F3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78" t="10393" r="13617" b="26952"/>
          <a:stretch/>
        </p:blipFill>
        <p:spPr bwMode="auto">
          <a:xfrm>
            <a:off x="4648200" y="1400036"/>
            <a:ext cx="4359433" cy="25580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C524B1-504D-D886-A6B8-A64D3A09347D}"/>
              </a:ext>
            </a:extLst>
          </p:cNvPr>
          <p:cNvSpPr txBox="1"/>
          <p:nvPr/>
        </p:nvSpPr>
        <p:spPr>
          <a:xfrm>
            <a:off x="6938265" y="3519351"/>
            <a:ext cx="2125790" cy="461665"/>
          </a:xfrm>
          <a:prstGeom prst="rect">
            <a:avLst/>
          </a:prstGeom>
          <a:noFill/>
        </p:spPr>
        <p:txBody>
          <a:bodyPr wrap="square" rtlCol="0">
            <a:spAutoFit/>
          </a:bodyPr>
          <a:lstStyle/>
          <a:p>
            <a:pPr algn="r"/>
            <a:r>
              <a:rPr lang="en-US" sz="1200" b="1" dirty="0">
                <a:solidFill>
                  <a:schemeClr val="bg1"/>
                </a:solidFill>
              </a:rPr>
              <a:t>SLAC Linear Accelerator and 280 Overpass</a:t>
            </a:r>
          </a:p>
        </p:txBody>
      </p:sp>
      <p:sp>
        <p:nvSpPr>
          <p:cNvPr id="5" name="TextBox 4">
            <a:extLst>
              <a:ext uri="{FF2B5EF4-FFF2-40B4-BE49-F238E27FC236}">
                <a16:creationId xmlns:a16="http://schemas.microsoft.com/office/drawing/2014/main" id="{1EA83FA6-1A2F-29AD-DF3A-2020F85C8E43}"/>
              </a:ext>
            </a:extLst>
          </p:cNvPr>
          <p:cNvSpPr txBox="1"/>
          <p:nvPr/>
        </p:nvSpPr>
        <p:spPr>
          <a:xfrm>
            <a:off x="7543800" y="4095922"/>
            <a:ext cx="1519505" cy="276999"/>
          </a:xfrm>
          <a:prstGeom prst="rect">
            <a:avLst/>
          </a:prstGeom>
          <a:noFill/>
        </p:spPr>
        <p:txBody>
          <a:bodyPr wrap="square" rtlCol="0">
            <a:spAutoFit/>
          </a:bodyPr>
          <a:lstStyle/>
          <a:p>
            <a:r>
              <a:rPr lang="en-US" sz="1200" b="1" dirty="0">
                <a:solidFill>
                  <a:schemeClr val="bg1"/>
                </a:solidFill>
              </a:rPr>
              <a:t>SLAC RF Stations</a:t>
            </a:r>
          </a:p>
        </p:txBody>
      </p:sp>
      <p:sp>
        <p:nvSpPr>
          <p:cNvPr id="6" name="Google Shape;462;g13b38f68792_6_83">
            <a:extLst>
              <a:ext uri="{FF2B5EF4-FFF2-40B4-BE49-F238E27FC236}">
                <a16:creationId xmlns:a16="http://schemas.microsoft.com/office/drawing/2014/main" id="{A2E4B7AB-40EF-5720-8BC0-0CA953BBCDC0}"/>
              </a:ext>
            </a:extLst>
          </p:cNvPr>
          <p:cNvSpPr/>
          <p:nvPr/>
        </p:nvSpPr>
        <p:spPr>
          <a:xfrm>
            <a:off x="1752600" y="1345173"/>
            <a:ext cx="3950381" cy="5225795"/>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68569" tIns="34275" rIns="68569" bIns="34275" anchor="ctr" anchorCtr="0">
            <a:noAutofit/>
          </a:bodyPr>
          <a:lstStyle/>
          <a:p>
            <a:pPr algn="ctr"/>
            <a:endParaRPr sz="1350" dirty="0">
              <a:solidFill>
                <a:srgbClr val="FFFFFF"/>
              </a:solidFill>
              <a:latin typeface="Calibri"/>
              <a:ea typeface="Calibri"/>
              <a:cs typeface="Calibri"/>
              <a:sym typeface="Calibri"/>
            </a:endParaRPr>
          </a:p>
        </p:txBody>
      </p:sp>
      <p:sp>
        <p:nvSpPr>
          <p:cNvPr id="7" name="TextBox 6">
            <a:extLst>
              <a:ext uri="{FF2B5EF4-FFF2-40B4-BE49-F238E27FC236}">
                <a16:creationId xmlns:a16="http://schemas.microsoft.com/office/drawing/2014/main" id="{D80AA30A-6011-9C12-0F17-610160F8684F}"/>
              </a:ext>
            </a:extLst>
          </p:cNvPr>
          <p:cNvSpPr txBox="1"/>
          <p:nvPr/>
        </p:nvSpPr>
        <p:spPr>
          <a:xfrm>
            <a:off x="117383" y="1336959"/>
            <a:ext cx="3950381" cy="1508105"/>
          </a:xfrm>
          <a:prstGeom prst="rect">
            <a:avLst/>
          </a:prstGeom>
          <a:noFill/>
        </p:spPr>
        <p:txBody>
          <a:bodyPr wrap="square" rtlCol="0">
            <a:spAutoFit/>
          </a:bodyPr>
          <a:lstStyle/>
          <a:p>
            <a:r>
              <a:rPr lang="en-US" sz="2000" b="1" dirty="0"/>
              <a:t>Challenge: </a:t>
            </a:r>
          </a:p>
          <a:p>
            <a:r>
              <a:rPr lang="en-US" dirty="0"/>
              <a:t>Modern facilities have thousands of sub-systems</a:t>
            </a:r>
          </a:p>
          <a:p>
            <a:r>
              <a:rPr lang="en-US" dirty="0">
                <a:sym typeface="Wingdings" pitchFamily="2" charset="2"/>
              </a:rPr>
              <a:t> frequent failures </a:t>
            </a:r>
          </a:p>
          <a:p>
            <a:r>
              <a:rPr lang="en-US" dirty="0">
                <a:sym typeface="Wingdings" pitchFamily="2" charset="2"/>
              </a:rPr>
              <a:t> downtime, poor performance</a:t>
            </a:r>
            <a:endParaRPr lang="en-US" sz="2000" dirty="0"/>
          </a:p>
        </p:txBody>
      </p:sp>
      <p:sp>
        <p:nvSpPr>
          <p:cNvPr id="11" name="TextBox 10">
            <a:extLst>
              <a:ext uri="{FF2B5EF4-FFF2-40B4-BE49-F238E27FC236}">
                <a16:creationId xmlns:a16="http://schemas.microsoft.com/office/drawing/2014/main" id="{68D51314-3DE0-263F-5CE8-3254D6D66CB5}"/>
              </a:ext>
            </a:extLst>
          </p:cNvPr>
          <p:cNvSpPr txBox="1"/>
          <p:nvPr/>
        </p:nvSpPr>
        <p:spPr>
          <a:xfrm>
            <a:off x="117383" y="3100154"/>
            <a:ext cx="5380183" cy="1785104"/>
          </a:xfrm>
          <a:prstGeom prst="rect">
            <a:avLst/>
          </a:prstGeom>
          <a:noFill/>
        </p:spPr>
        <p:txBody>
          <a:bodyPr wrap="square" rtlCol="0">
            <a:spAutoFit/>
          </a:bodyPr>
          <a:lstStyle/>
          <a:p>
            <a:r>
              <a:rPr lang="en-US" sz="2000" b="1" dirty="0"/>
              <a:t>AI solution:</a:t>
            </a:r>
          </a:p>
          <a:p>
            <a:pPr marL="285750" indent="-285750">
              <a:buFont typeface="Arial" panose="020B0604020202020204" pitchFamily="34" charset="0"/>
              <a:buChar char="•"/>
            </a:pPr>
            <a:r>
              <a:rPr lang="en-US" dirty="0"/>
              <a:t>Neural networks learn normal distribution and identify outliers as anomalous</a:t>
            </a:r>
          </a:p>
          <a:p>
            <a:pPr marL="285750" indent="-285750">
              <a:buFont typeface="Arial" panose="020B0604020202020204" pitchFamily="34" charset="0"/>
              <a:buChar char="•"/>
            </a:pPr>
            <a:r>
              <a:rPr lang="en-US" dirty="0"/>
              <a:t>Unsupervised training </a:t>
            </a:r>
            <a:r>
              <a:rPr lang="en-US" dirty="0">
                <a:sym typeface="Wingdings" pitchFamily="2" charset="2"/>
              </a:rPr>
              <a:t> can train on years of 1Hz archived data</a:t>
            </a:r>
          </a:p>
          <a:p>
            <a:pPr marL="285750" indent="-285750">
              <a:buFont typeface="Arial" panose="020B0604020202020204" pitchFamily="34" charset="0"/>
              <a:buChar char="•"/>
            </a:pPr>
            <a:r>
              <a:rPr lang="en-US" dirty="0">
                <a:sym typeface="Wingdings" pitchFamily="2" charset="2"/>
              </a:rPr>
              <a:t>Inference is cheap  can run continuously</a:t>
            </a:r>
            <a:endParaRPr lang="en-US" dirty="0"/>
          </a:p>
        </p:txBody>
      </p:sp>
    </p:spTree>
    <p:extLst>
      <p:ext uri="{BB962C8B-B14F-4D97-AF65-F5344CB8AC3E}">
        <p14:creationId xmlns:p14="http://schemas.microsoft.com/office/powerpoint/2010/main" val="834110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451822" y="129092"/>
            <a:ext cx="8103570" cy="753033"/>
          </a:xfrm>
        </p:spPr>
        <p:txBody>
          <a:bodyPr/>
          <a:lstStyle/>
          <a:p>
            <a:r>
              <a:rPr lang="en-US" dirty="0"/>
              <a:t>Anomaly detection: Facility prognostics use case</a:t>
            </a:r>
          </a:p>
        </p:txBody>
      </p:sp>
      <p:sp>
        <p:nvSpPr>
          <p:cNvPr id="35" name="Slide Number Placeholder 6"/>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16</a:t>
            </a:fld>
            <a:endParaRPr lang="en-US" sz="1200" dirty="0"/>
          </a:p>
        </p:txBody>
      </p:sp>
      <p:pic>
        <p:nvPicPr>
          <p:cNvPr id="2" name="Picture 6">
            <a:extLst>
              <a:ext uri="{FF2B5EF4-FFF2-40B4-BE49-F238E27FC236}">
                <a16:creationId xmlns:a16="http://schemas.microsoft.com/office/drawing/2014/main" id="{73047705-0E2D-F5D9-F807-DD0E21DD5E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3" t="12691" r="20831" b="18740"/>
          <a:stretch/>
        </p:blipFill>
        <p:spPr bwMode="auto">
          <a:xfrm>
            <a:off x="4572001" y="3992706"/>
            <a:ext cx="4419600" cy="25168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460D15A2-DB51-C914-97E6-4167E49648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78" t="10393" r="13617" b="26952"/>
          <a:stretch/>
        </p:blipFill>
        <p:spPr bwMode="auto">
          <a:xfrm>
            <a:off x="4648200" y="1400036"/>
            <a:ext cx="4359433" cy="25580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F80F78-3851-1A52-66D7-981BDBDEFD6A}"/>
              </a:ext>
            </a:extLst>
          </p:cNvPr>
          <p:cNvSpPr txBox="1"/>
          <p:nvPr/>
        </p:nvSpPr>
        <p:spPr>
          <a:xfrm>
            <a:off x="6938265" y="3519351"/>
            <a:ext cx="2125790" cy="461665"/>
          </a:xfrm>
          <a:prstGeom prst="rect">
            <a:avLst/>
          </a:prstGeom>
          <a:noFill/>
        </p:spPr>
        <p:txBody>
          <a:bodyPr wrap="square" rtlCol="0">
            <a:spAutoFit/>
          </a:bodyPr>
          <a:lstStyle/>
          <a:p>
            <a:pPr algn="r"/>
            <a:r>
              <a:rPr lang="en-US" sz="1200" b="1" dirty="0">
                <a:solidFill>
                  <a:schemeClr val="bg1"/>
                </a:solidFill>
              </a:rPr>
              <a:t>SLAC Linear Accelerator and 280 Overpass</a:t>
            </a:r>
          </a:p>
        </p:txBody>
      </p:sp>
      <p:sp>
        <p:nvSpPr>
          <p:cNvPr id="5" name="TextBox 4">
            <a:extLst>
              <a:ext uri="{FF2B5EF4-FFF2-40B4-BE49-F238E27FC236}">
                <a16:creationId xmlns:a16="http://schemas.microsoft.com/office/drawing/2014/main" id="{8C8221CB-F439-533D-8887-7429A543C391}"/>
              </a:ext>
            </a:extLst>
          </p:cNvPr>
          <p:cNvSpPr txBox="1"/>
          <p:nvPr/>
        </p:nvSpPr>
        <p:spPr>
          <a:xfrm>
            <a:off x="7543800" y="4095922"/>
            <a:ext cx="1519505" cy="276999"/>
          </a:xfrm>
          <a:prstGeom prst="rect">
            <a:avLst/>
          </a:prstGeom>
          <a:noFill/>
        </p:spPr>
        <p:txBody>
          <a:bodyPr wrap="square" rtlCol="0">
            <a:spAutoFit/>
          </a:bodyPr>
          <a:lstStyle/>
          <a:p>
            <a:r>
              <a:rPr lang="en-US" sz="1200" b="1" dirty="0">
                <a:solidFill>
                  <a:schemeClr val="bg1"/>
                </a:solidFill>
              </a:rPr>
              <a:t>SLAC RF Stations</a:t>
            </a:r>
          </a:p>
        </p:txBody>
      </p:sp>
      <p:sp>
        <p:nvSpPr>
          <p:cNvPr id="6" name="Google Shape;462;g13b38f68792_6_83">
            <a:extLst>
              <a:ext uri="{FF2B5EF4-FFF2-40B4-BE49-F238E27FC236}">
                <a16:creationId xmlns:a16="http://schemas.microsoft.com/office/drawing/2014/main" id="{38D2EA8C-7324-6C36-308D-6764466BC1B7}"/>
              </a:ext>
            </a:extLst>
          </p:cNvPr>
          <p:cNvSpPr/>
          <p:nvPr/>
        </p:nvSpPr>
        <p:spPr>
          <a:xfrm>
            <a:off x="1752600" y="1345173"/>
            <a:ext cx="3950381" cy="5225795"/>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68569" tIns="34275" rIns="68569" bIns="34275" anchor="ctr" anchorCtr="0">
            <a:noAutofit/>
          </a:bodyPr>
          <a:lstStyle/>
          <a:p>
            <a:pPr algn="ctr"/>
            <a:endParaRPr sz="1350" dirty="0">
              <a:solidFill>
                <a:srgbClr val="FFFFFF"/>
              </a:solidFill>
              <a:latin typeface="Calibri"/>
              <a:ea typeface="Calibri"/>
              <a:cs typeface="Calibri"/>
              <a:sym typeface="Calibri"/>
            </a:endParaRPr>
          </a:p>
        </p:txBody>
      </p:sp>
      <p:sp>
        <p:nvSpPr>
          <p:cNvPr id="10" name="TextBox 9">
            <a:extLst>
              <a:ext uri="{FF2B5EF4-FFF2-40B4-BE49-F238E27FC236}">
                <a16:creationId xmlns:a16="http://schemas.microsoft.com/office/drawing/2014/main" id="{932773BC-C8B9-6D59-012A-261C1A236AA4}"/>
              </a:ext>
            </a:extLst>
          </p:cNvPr>
          <p:cNvSpPr txBox="1"/>
          <p:nvPr/>
        </p:nvSpPr>
        <p:spPr>
          <a:xfrm>
            <a:off x="115913" y="1491496"/>
            <a:ext cx="5521036" cy="1508105"/>
          </a:xfrm>
          <a:prstGeom prst="rect">
            <a:avLst/>
          </a:prstGeom>
          <a:noFill/>
        </p:spPr>
        <p:txBody>
          <a:bodyPr wrap="square" rtlCol="0">
            <a:spAutoFit/>
          </a:bodyPr>
          <a:lstStyle/>
          <a:p>
            <a:r>
              <a:rPr lang="en-US" sz="2000" b="1" dirty="0"/>
              <a:t>Example: RF station faults</a:t>
            </a:r>
            <a:endParaRPr lang="en-US" dirty="0"/>
          </a:p>
          <a:p>
            <a:pPr marL="285750" indent="-285750">
              <a:buFont typeface="Arial" panose="020B0604020202020204" pitchFamily="34" charset="0"/>
              <a:buChar char="•"/>
            </a:pPr>
            <a:r>
              <a:rPr lang="en-US" dirty="0"/>
              <a:t>RF stations provide power for acceleration</a:t>
            </a:r>
          </a:p>
          <a:p>
            <a:pPr marL="285750" indent="-285750">
              <a:buFont typeface="Arial" panose="020B0604020202020204" pitchFamily="34" charset="0"/>
              <a:buChar char="•"/>
            </a:pPr>
            <a:r>
              <a:rPr lang="en-US" dirty="0"/>
              <a:t>Most common fault at LCLS (1000s/year)</a:t>
            </a:r>
          </a:p>
          <a:p>
            <a:pPr marL="285750" indent="-285750">
              <a:buFont typeface="Arial" panose="020B0604020202020204" pitchFamily="34" charset="0"/>
              <a:buChar char="•"/>
            </a:pPr>
            <a:r>
              <a:rPr lang="en-US" dirty="0"/>
              <a:t>Degrades performance even if no downtime</a:t>
            </a:r>
          </a:p>
          <a:p>
            <a:pPr marL="285750" indent="-285750">
              <a:buFont typeface="Arial" panose="020B0604020202020204" pitchFamily="34" charset="0"/>
              <a:buChar char="•"/>
            </a:pPr>
            <a:r>
              <a:rPr lang="en-US" dirty="0"/>
              <a:t>Years of data, only dozens labeled</a:t>
            </a:r>
          </a:p>
        </p:txBody>
      </p:sp>
      <p:sp>
        <p:nvSpPr>
          <p:cNvPr id="7" name="TextBox 6">
            <a:extLst>
              <a:ext uri="{FF2B5EF4-FFF2-40B4-BE49-F238E27FC236}">
                <a16:creationId xmlns:a16="http://schemas.microsoft.com/office/drawing/2014/main" id="{602E28ED-43BF-427D-2D78-608CACDC6346}"/>
              </a:ext>
            </a:extLst>
          </p:cNvPr>
          <p:cNvSpPr txBox="1"/>
          <p:nvPr/>
        </p:nvSpPr>
        <p:spPr>
          <a:xfrm>
            <a:off x="115914" y="3206200"/>
            <a:ext cx="5521036" cy="1508105"/>
          </a:xfrm>
          <a:prstGeom prst="rect">
            <a:avLst/>
          </a:prstGeom>
          <a:noFill/>
        </p:spPr>
        <p:txBody>
          <a:bodyPr wrap="square" rtlCol="0">
            <a:spAutoFit/>
          </a:bodyPr>
          <a:lstStyle/>
          <a:p>
            <a:r>
              <a:rPr lang="en-US" sz="2000" b="1" dirty="0"/>
              <a:t>AI solution:</a:t>
            </a:r>
          </a:p>
          <a:p>
            <a:pPr marL="285750" indent="-285750">
              <a:buFont typeface="Arial" panose="020B0604020202020204" pitchFamily="34" charset="0"/>
              <a:buChar char="•"/>
            </a:pPr>
            <a:r>
              <a:rPr lang="en-US" dirty="0"/>
              <a:t>Neural networks trained to identify coincidence between beam and sub-system</a:t>
            </a:r>
          </a:p>
          <a:p>
            <a:pPr marL="285750" indent="-285750">
              <a:buFont typeface="Arial" panose="020B0604020202020204" pitchFamily="34" charset="0"/>
              <a:buChar char="•"/>
            </a:pPr>
            <a:r>
              <a:rPr lang="en-US" dirty="0"/>
              <a:t>50% better recall, 6x fewer false positives vs. </a:t>
            </a:r>
            <a:r>
              <a:rPr lang="en-US" dirty="0" err="1"/>
              <a:t>SoTA</a:t>
            </a:r>
            <a:r>
              <a:rPr lang="en-US" dirty="0"/>
              <a:t> (70% false positive </a:t>
            </a:r>
            <a:r>
              <a:rPr lang="en-US" dirty="0">
                <a:sym typeface="Wingdings" pitchFamily="2" charset="2"/>
              </a:rPr>
              <a:t> 15% false positive)</a:t>
            </a:r>
            <a:endParaRPr lang="en-US" dirty="0"/>
          </a:p>
        </p:txBody>
      </p:sp>
      <p:pic>
        <p:nvPicPr>
          <p:cNvPr id="9" name="Picture 8">
            <a:extLst>
              <a:ext uri="{FF2B5EF4-FFF2-40B4-BE49-F238E27FC236}">
                <a16:creationId xmlns:a16="http://schemas.microsoft.com/office/drawing/2014/main" id="{5583418D-47CB-4264-9FF7-A58650DA1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22" y="4800600"/>
            <a:ext cx="4860648" cy="1440192"/>
          </a:xfrm>
          <a:prstGeom prst="rect">
            <a:avLst/>
          </a:prstGeom>
        </p:spPr>
      </p:pic>
    </p:spTree>
    <p:extLst>
      <p:ext uri="{BB962C8B-B14F-4D97-AF65-F5344CB8AC3E}">
        <p14:creationId xmlns:p14="http://schemas.microsoft.com/office/powerpoint/2010/main" val="2310434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D0856-AB11-5705-3D5D-75CCFF0D3272}"/>
            </a:ext>
          </a:extLst>
        </p:cNvPr>
        <p:cNvGrpSpPr/>
        <p:nvPr/>
      </p:nvGrpSpPr>
      <p:grpSpPr>
        <a:xfrm>
          <a:off x="0" y="0"/>
          <a:ext cx="0" cy="0"/>
          <a:chOff x="0" y="0"/>
          <a:chExt cx="0" cy="0"/>
        </a:xfrm>
      </p:grpSpPr>
      <p:sp>
        <p:nvSpPr>
          <p:cNvPr id="34" name="Title 1">
            <a:extLst>
              <a:ext uri="{FF2B5EF4-FFF2-40B4-BE49-F238E27FC236}">
                <a16:creationId xmlns:a16="http://schemas.microsoft.com/office/drawing/2014/main" id="{33162929-6036-9208-5DE2-BE317825418C}"/>
              </a:ext>
            </a:extLst>
          </p:cNvPr>
          <p:cNvSpPr>
            <a:spLocks noGrp="1"/>
          </p:cNvSpPr>
          <p:nvPr>
            <p:ph type="title"/>
          </p:nvPr>
        </p:nvSpPr>
        <p:spPr>
          <a:xfrm>
            <a:off x="451822" y="129092"/>
            <a:ext cx="8103570" cy="753033"/>
          </a:xfrm>
        </p:spPr>
        <p:txBody>
          <a:bodyPr/>
          <a:lstStyle/>
          <a:p>
            <a:r>
              <a:rPr lang="en-US" dirty="0"/>
              <a:t>Anomaly detection: Physics discovery (ELMs)</a:t>
            </a:r>
          </a:p>
        </p:txBody>
      </p:sp>
      <p:sp>
        <p:nvSpPr>
          <p:cNvPr id="35" name="Slide Number Placeholder 6">
            <a:extLst>
              <a:ext uri="{FF2B5EF4-FFF2-40B4-BE49-F238E27FC236}">
                <a16:creationId xmlns:a16="http://schemas.microsoft.com/office/drawing/2014/main" id="{6CA5BCA2-F76D-C95A-D291-2677F92F78AE}"/>
              </a:ext>
            </a:extLst>
          </p:cNvPr>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17</a:t>
            </a:fld>
            <a:endParaRPr lang="en-US" sz="1200" dirty="0"/>
          </a:p>
        </p:txBody>
      </p:sp>
      <p:sp>
        <p:nvSpPr>
          <p:cNvPr id="23" name="TextBox 22">
            <a:extLst>
              <a:ext uri="{FF2B5EF4-FFF2-40B4-BE49-F238E27FC236}">
                <a16:creationId xmlns:a16="http://schemas.microsoft.com/office/drawing/2014/main" id="{DC3AB213-3FCE-29BB-7EA2-7BB5E9CF646A}"/>
              </a:ext>
            </a:extLst>
          </p:cNvPr>
          <p:cNvSpPr txBox="1"/>
          <p:nvPr/>
        </p:nvSpPr>
        <p:spPr>
          <a:xfrm>
            <a:off x="228600" y="1357246"/>
            <a:ext cx="7209025" cy="400110"/>
          </a:xfrm>
          <a:prstGeom prst="rect">
            <a:avLst/>
          </a:prstGeom>
          <a:noFill/>
        </p:spPr>
        <p:txBody>
          <a:bodyPr wrap="none" rtlCol="0">
            <a:spAutoFit/>
          </a:bodyPr>
          <a:lstStyle/>
          <a:p>
            <a:r>
              <a:rPr lang="en-US" sz="2000" dirty="0"/>
              <a:t>Challenge: Identify edge-localized modes (ELMs) in tokomaks</a:t>
            </a:r>
          </a:p>
        </p:txBody>
      </p:sp>
      <p:grpSp>
        <p:nvGrpSpPr>
          <p:cNvPr id="7" name="Group 6">
            <a:extLst>
              <a:ext uri="{FF2B5EF4-FFF2-40B4-BE49-F238E27FC236}">
                <a16:creationId xmlns:a16="http://schemas.microsoft.com/office/drawing/2014/main" id="{E4BF4C20-1C66-DCE3-DB27-AB5D673E91DC}"/>
              </a:ext>
            </a:extLst>
          </p:cNvPr>
          <p:cNvGrpSpPr/>
          <p:nvPr/>
        </p:nvGrpSpPr>
        <p:grpSpPr>
          <a:xfrm>
            <a:off x="7308474" y="1707132"/>
            <a:ext cx="1629687" cy="1231697"/>
            <a:chOff x="381001" y="4827610"/>
            <a:chExt cx="1752599" cy="1502228"/>
          </a:xfrm>
        </p:grpSpPr>
        <p:pic>
          <p:nvPicPr>
            <p:cNvPr id="5126" name="Picture 6">
              <a:extLst>
                <a:ext uri="{FF2B5EF4-FFF2-40B4-BE49-F238E27FC236}">
                  <a16:creationId xmlns:a16="http://schemas.microsoft.com/office/drawing/2014/main" id="{A75785DE-534C-48C9-0F8D-4CED6B02E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4827610"/>
              <a:ext cx="1752599" cy="15022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7B3E22-A51E-4A71-ACAF-AC43BDED8F96}"/>
                </a:ext>
              </a:extLst>
            </p:cNvPr>
            <p:cNvSpPr txBox="1"/>
            <p:nvPr/>
          </p:nvSpPr>
          <p:spPr>
            <a:xfrm>
              <a:off x="381001" y="5791200"/>
              <a:ext cx="914400" cy="523220"/>
            </a:xfrm>
            <a:prstGeom prst="rect">
              <a:avLst/>
            </a:prstGeom>
            <a:noFill/>
          </p:spPr>
          <p:txBody>
            <a:bodyPr wrap="square" rtlCol="0">
              <a:spAutoFit/>
            </a:bodyPr>
            <a:lstStyle/>
            <a:p>
              <a:r>
                <a:rPr lang="en-US" sz="1400" dirty="0">
                  <a:solidFill>
                    <a:schemeClr val="bg1"/>
                  </a:solidFill>
                </a:rPr>
                <a:t>Fusion-</a:t>
              </a:r>
              <a:r>
                <a:rPr lang="en-US" sz="1400" dirty="0" err="1">
                  <a:solidFill>
                    <a:schemeClr val="bg1"/>
                  </a:solidFill>
                </a:rPr>
                <a:t>cdt</a:t>
              </a:r>
              <a:endParaRPr lang="en-US" sz="1400" dirty="0">
                <a:solidFill>
                  <a:schemeClr val="bg1"/>
                </a:solidFill>
              </a:endParaRPr>
            </a:p>
          </p:txBody>
        </p:sp>
      </p:grpSp>
      <p:pic>
        <p:nvPicPr>
          <p:cNvPr id="10" name="Picture 9" descr="Chart, histogram&#10;&#10;Description automatically generated">
            <a:extLst>
              <a:ext uri="{FF2B5EF4-FFF2-40B4-BE49-F238E27FC236}">
                <a16:creationId xmlns:a16="http://schemas.microsoft.com/office/drawing/2014/main" id="{94C85F7D-F746-25D2-EAF0-82A67E0B5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370" y="3863051"/>
            <a:ext cx="3388958" cy="2743198"/>
          </a:xfrm>
          <a:prstGeom prst="rect">
            <a:avLst/>
          </a:prstGeom>
        </p:spPr>
      </p:pic>
      <p:sp>
        <p:nvSpPr>
          <p:cNvPr id="11" name="TextBox 10">
            <a:extLst>
              <a:ext uri="{FF2B5EF4-FFF2-40B4-BE49-F238E27FC236}">
                <a16:creationId xmlns:a16="http://schemas.microsoft.com/office/drawing/2014/main" id="{62E5BE5C-8754-BED7-3F21-EE3081496A33}"/>
              </a:ext>
            </a:extLst>
          </p:cNvPr>
          <p:cNvSpPr txBox="1"/>
          <p:nvPr/>
        </p:nvSpPr>
        <p:spPr>
          <a:xfrm>
            <a:off x="4598043" y="3124200"/>
            <a:ext cx="3493264" cy="369332"/>
          </a:xfrm>
          <a:prstGeom prst="rect">
            <a:avLst/>
          </a:prstGeom>
          <a:noFill/>
        </p:spPr>
        <p:txBody>
          <a:bodyPr wrap="none" rtlCol="0">
            <a:spAutoFit/>
          </a:bodyPr>
          <a:lstStyle/>
          <a:p>
            <a:r>
              <a:rPr lang="en-US" dirty="0"/>
              <a:t>Green lines: existing State-of-art</a:t>
            </a:r>
          </a:p>
        </p:txBody>
      </p:sp>
      <p:sp>
        <p:nvSpPr>
          <p:cNvPr id="12" name="TextBox 11">
            <a:extLst>
              <a:ext uri="{FF2B5EF4-FFF2-40B4-BE49-F238E27FC236}">
                <a16:creationId xmlns:a16="http://schemas.microsoft.com/office/drawing/2014/main" id="{7B29D527-F322-5982-94E8-A5DC2DB0A9E2}"/>
              </a:ext>
            </a:extLst>
          </p:cNvPr>
          <p:cNvSpPr txBox="1"/>
          <p:nvPr/>
        </p:nvSpPr>
        <p:spPr>
          <a:xfrm>
            <a:off x="4598043" y="3429000"/>
            <a:ext cx="4690387" cy="369332"/>
          </a:xfrm>
          <a:prstGeom prst="rect">
            <a:avLst/>
          </a:prstGeom>
          <a:noFill/>
        </p:spPr>
        <p:txBody>
          <a:bodyPr wrap="none" rtlCol="0">
            <a:spAutoFit/>
          </a:bodyPr>
          <a:lstStyle/>
          <a:p>
            <a:r>
              <a:rPr lang="en-US" dirty="0"/>
              <a:t>Yellow bands: DNN trained with coincidence</a:t>
            </a:r>
          </a:p>
        </p:txBody>
      </p:sp>
      <p:sp>
        <p:nvSpPr>
          <p:cNvPr id="13" name="TextBox 12">
            <a:extLst>
              <a:ext uri="{FF2B5EF4-FFF2-40B4-BE49-F238E27FC236}">
                <a16:creationId xmlns:a16="http://schemas.microsoft.com/office/drawing/2014/main" id="{D9EAFEBD-E1BA-8838-0E96-485281642632}"/>
              </a:ext>
            </a:extLst>
          </p:cNvPr>
          <p:cNvSpPr txBox="1"/>
          <p:nvPr/>
        </p:nvSpPr>
        <p:spPr>
          <a:xfrm>
            <a:off x="228600" y="6477000"/>
            <a:ext cx="1197828" cy="369332"/>
          </a:xfrm>
          <a:prstGeom prst="rect">
            <a:avLst/>
          </a:prstGeom>
          <a:noFill/>
        </p:spPr>
        <p:txBody>
          <a:bodyPr wrap="none" rtlCol="0">
            <a:spAutoFit/>
          </a:bodyPr>
          <a:lstStyle/>
          <a:p>
            <a:r>
              <a:rPr lang="en-US" dirty="0"/>
              <a:t>F. O’Shea</a:t>
            </a:r>
          </a:p>
        </p:txBody>
      </p:sp>
      <p:sp>
        <p:nvSpPr>
          <p:cNvPr id="14" name="TextBox 13">
            <a:extLst>
              <a:ext uri="{FF2B5EF4-FFF2-40B4-BE49-F238E27FC236}">
                <a16:creationId xmlns:a16="http://schemas.microsoft.com/office/drawing/2014/main" id="{6992522A-EB2D-C00F-563F-40E13AE206FF}"/>
              </a:ext>
            </a:extLst>
          </p:cNvPr>
          <p:cNvSpPr txBox="1"/>
          <p:nvPr/>
        </p:nvSpPr>
        <p:spPr>
          <a:xfrm>
            <a:off x="228600" y="1740103"/>
            <a:ext cx="6733510" cy="923330"/>
          </a:xfrm>
          <a:prstGeom prst="rect">
            <a:avLst/>
          </a:prstGeom>
          <a:noFill/>
        </p:spPr>
        <p:txBody>
          <a:bodyPr wrap="none" rtlCol="0">
            <a:spAutoFit/>
          </a:bodyPr>
          <a:lstStyle/>
          <a:p>
            <a:pPr marL="285750" indent="-285750">
              <a:buFont typeface="Arial" panose="020B0604020202020204" pitchFamily="34" charset="0"/>
              <a:buChar char="•"/>
            </a:pPr>
            <a:r>
              <a:rPr lang="en-US" dirty="0"/>
              <a:t>ELMs result in beam loss and potential catastrophic damage</a:t>
            </a:r>
          </a:p>
          <a:p>
            <a:pPr marL="285750" indent="-285750">
              <a:buFont typeface="Arial" panose="020B0604020202020204" pitchFamily="34" charset="0"/>
              <a:buChar char="•"/>
            </a:pPr>
            <a:r>
              <a:rPr lang="en-US" dirty="0"/>
              <a:t>Terabytes of data, but mostly unlabeled</a:t>
            </a:r>
          </a:p>
          <a:p>
            <a:pPr marL="285750" indent="-285750">
              <a:buFont typeface="Arial" panose="020B0604020202020204" pitchFamily="34" charset="0"/>
              <a:buChar char="•"/>
            </a:pPr>
            <a:r>
              <a:rPr lang="en-US" dirty="0" err="1"/>
              <a:t>SoTA</a:t>
            </a:r>
            <a:r>
              <a:rPr lang="en-US" dirty="0"/>
              <a:t> classical methods known to have recall &lt;50%</a:t>
            </a:r>
          </a:p>
        </p:txBody>
      </p:sp>
      <p:grpSp>
        <p:nvGrpSpPr>
          <p:cNvPr id="6" name="Group 5">
            <a:extLst>
              <a:ext uri="{FF2B5EF4-FFF2-40B4-BE49-F238E27FC236}">
                <a16:creationId xmlns:a16="http://schemas.microsoft.com/office/drawing/2014/main" id="{E61A5BC8-5A33-C3E3-3D52-8488FDF58A6D}"/>
              </a:ext>
            </a:extLst>
          </p:cNvPr>
          <p:cNvGrpSpPr/>
          <p:nvPr/>
        </p:nvGrpSpPr>
        <p:grpSpPr>
          <a:xfrm>
            <a:off x="334804" y="3135369"/>
            <a:ext cx="3860800" cy="3417830"/>
            <a:chOff x="2641600" y="2590800"/>
            <a:chExt cx="3860800" cy="3417830"/>
          </a:xfrm>
        </p:grpSpPr>
        <p:pic>
          <p:nvPicPr>
            <p:cNvPr id="3" name="Picture 2">
              <a:extLst>
                <a:ext uri="{FF2B5EF4-FFF2-40B4-BE49-F238E27FC236}">
                  <a16:creationId xmlns:a16="http://schemas.microsoft.com/office/drawing/2014/main" id="{FF3B30EB-7614-F8E2-2C21-766C5050E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1600" y="2590800"/>
              <a:ext cx="3860800" cy="1676400"/>
            </a:xfrm>
            <a:prstGeom prst="rect">
              <a:avLst/>
            </a:prstGeom>
          </p:spPr>
        </p:pic>
        <p:pic>
          <p:nvPicPr>
            <p:cNvPr id="5" name="Picture 4">
              <a:extLst>
                <a:ext uri="{FF2B5EF4-FFF2-40B4-BE49-F238E27FC236}">
                  <a16:creationId xmlns:a16="http://schemas.microsoft.com/office/drawing/2014/main" id="{765BD99F-D26E-3309-94DA-86AE1652FB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6163" y="4103630"/>
              <a:ext cx="3797300" cy="1905000"/>
            </a:xfrm>
            <a:prstGeom prst="rect">
              <a:avLst/>
            </a:prstGeom>
          </p:spPr>
        </p:pic>
      </p:grpSp>
      <p:sp>
        <p:nvSpPr>
          <p:cNvPr id="9" name="TextBox 8">
            <a:extLst>
              <a:ext uri="{FF2B5EF4-FFF2-40B4-BE49-F238E27FC236}">
                <a16:creationId xmlns:a16="http://schemas.microsoft.com/office/drawing/2014/main" id="{EF8FA906-8A56-D5E3-98EC-B3193D4CD845}"/>
              </a:ext>
            </a:extLst>
          </p:cNvPr>
          <p:cNvSpPr txBox="1"/>
          <p:nvPr/>
        </p:nvSpPr>
        <p:spPr>
          <a:xfrm>
            <a:off x="897810" y="3309119"/>
            <a:ext cx="1283508" cy="577081"/>
          </a:xfrm>
          <a:prstGeom prst="rect">
            <a:avLst/>
          </a:prstGeom>
          <a:noFill/>
        </p:spPr>
        <p:txBody>
          <a:bodyPr wrap="square" rtlCol="0">
            <a:spAutoFit/>
          </a:bodyPr>
          <a:lstStyle/>
          <a:p>
            <a:r>
              <a:rPr lang="en-US" sz="1050" dirty="0"/>
              <a:t>Interferometers, </a:t>
            </a:r>
          </a:p>
          <a:p>
            <a:r>
              <a:rPr lang="en-US" sz="1050" dirty="0"/>
              <a:t>beam emission spectroscopy</a:t>
            </a:r>
          </a:p>
        </p:txBody>
      </p:sp>
      <p:sp>
        <p:nvSpPr>
          <p:cNvPr id="15" name="TextBox 14">
            <a:extLst>
              <a:ext uri="{FF2B5EF4-FFF2-40B4-BE49-F238E27FC236}">
                <a16:creationId xmlns:a16="http://schemas.microsoft.com/office/drawing/2014/main" id="{604322D9-3D49-2EA4-CF81-534F73D2DA5F}"/>
              </a:ext>
            </a:extLst>
          </p:cNvPr>
          <p:cNvSpPr txBox="1"/>
          <p:nvPr/>
        </p:nvSpPr>
        <p:spPr>
          <a:xfrm>
            <a:off x="931229" y="4832154"/>
            <a:ext cx="1283508" cy="253916"/>
          </a:xfrm>
          <a:prstGeom prst="rect">
            <a:avLst/>
          </a:prstGeom>
          <a:noFill/>
        </p:spPr>
        <p:txBody>
          <a:bodyPr wrap="square" rtlCol="0">
            <a:spAutoFit/>
          </a:bodyPr>
          <a:lstStyle/>
          <a:p>
            <a:r>
              <a:rPr lang="en-US" sz="1050" dirty="0" err="1"/>
              <a:t>Filterscopes</a:t>
            </a:r>
            <a:endParaRPr lang="en-US" sz="1050" dirty="0"/>
          </a:p>
        </p:txBody>
      </p:sp>
    </p:spTree>
    <p:extLst>
      <p:ext uri="{BB962C8B-B14F-4D97-AF65-F5344CB8AC3E}">
        <p14:creationId xmlns:p14="http://schemas.microsoft.com/office/powerpoint/2010/main" val="2315852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p:txBody>
          <a:bodyPr/>
          <a:lstStyle/>
          <a:p>
            <a:r>
              <a:rPr lang="en-US" dirty="0"/>
              <a:t>Anomaly detection: Autoencoders</a:t>
            </a:r>
            <a:endParaRPr lang="en-CA" dirty="0"/>
          </a:p>
        </p:txBody>
      </p:sp>
      <p:pic>
        <p:nvPicPr>
          <p:cNvPr id="17" name="Picture 10" descr="Screen Shot 2016-09-18 at 11.58.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9928800"/>
            <a:ext cx="5321300" cy="10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r="57970" b="14316"/>
          <a:stretch>
            <a:fillRect/>
          </a:stretch>
        </p:blipFill>
        <p:spPr bwMode="auto">
          <a:xfrm>
            <a:off x="1041400" y="40995600"/>
            <a:ext cx="32131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l="41199" b="13467"/>
          <a:stretch>
            <a:fillRect/>
          </a:stretch>
        </p:blipFill>
        <p:spPr bwMode="auto">
          <a:xfrm>
            <a:off x="2286000" y="41529000"/>
            <a:ext cx="44958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Slide Number Placeholder 6"/>
          <p:cNvSpPr>
            <a:spLocks noGrp="1"/>
          </p:cNvSpPr>
          <p:nvPr>
            <p:ph type="sldNum" sz="quarter" idx="11"/>
          </p:nvPr>
        </p:nvSpPr>
        <p:spPr>
          <a:xfrm>
            <a:off x="8686800" y="6553199"/>
            <a:ext cx="457200" cy="304801"/>
          </a:xfrm>
        </p:spPr>
        <p:txBody>
          <a:bodyPr/>
          <a:lstStyle/>
          <a:p>
            <a:fld id="{5BD36294-2849-48A8-8531-5354CF3095D2}" type="slidenum">
              <a:rPr lang="en-US" sz="1200" smtClean="0"/>
              <a:pPr/>
              <a:t>18</a:t>
            </a:fld>
            <a:endParaRPr lang="en-US" sz="1200" dirty="0"/>
          </a:p>
        </p:txBody>
      </p:sp>
      <p:grpSp>
        <p:nvGrpSpPr>
          <p:cNvPr id="43" name="Group 42"/>
          <p:cNvGrpSpPr/>
          <p:nvPr/>
        </p:nvGrpSpPr>
        <p:grpSpPr>
          <a:xfrm>
            <a:off x="4572000" y="1752600"/>
            <a:ext cx="4419600" cy="2590800"/>
            <a:chOff x="401263" y="1905000"/>
            <a:chExt cx="4704137" cy="2590800"/>
          </a:xfrm>
        </p:grpSpPr>
        <p:pic>
          <p:nvPicPr>
            <p:cNvPr id="27" name="Picture 26" descr="Screen Shot 2021-04-14 at 8.58.4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2286000"/>
              <a:ext cx="3461344" cy="2209800"/>
            </a:xfrm>
            <a:prstGeom prst="rect">
              <a:avLst/>
            </a:prstGeom>
          </p:spPr>
        </p:pic>
        <p:sp>
          <p:nvSpPr>
            <p:cNvPr id="28" name="TextBox 27"/>
            <p:cNvSpPr txBox="1"/>
            <p:nvPr/>
          </p:nvSpPr>
          <p:spPr>
            <a:xfrm rot="16200000">
              <a:off x="-113772" y="2985584"/>
              <a:ext cx="1676401" cy="646331"/>
            </a:xfrm>
            <a:prstGeom prst="rect">
              <a:avLst/>
            </a:prstGeom>
            <a:noFill/>
          </p:spPr>
          <p:txBody>
            <a:bodyPr wrap="square" rtlCol="0">
              <a:spAutoFit/>
            </a:bodyPr>
            <a:lstStyle/>
            <a:p>
              <a:pPr algn="ctr"/>
              <a:r>
                <a:rPr lang="en-US" dirty="0"/>
                <a:t>Accelerator diagnostics</a:t>
              </a:r>
            </a:p>
          </p:txBody>
        </p:sp>
        <p:sp>
          <p:nvSpPr>
            <p:cNvPr id="31" name="TextBox 30"/>
            <p:cNvSpPr txBox="1"/>
            <p:nvPr/>
          </p:nvSpPr>
          <p:spPr>
            <a:xfrm>
              <a:off x="609600" y="1905000"/>
              <a:ext cx="748923" cy="369332"/>
            </a:xfrm>
            <a:prstGeom prst="rect">
              <a:avLst/>
            </a:prstGeom>
            <a:noFill/>
          </p:spPr>
          <p:txBody>
            <a:bodyPr wrap="none" rtlCol="0">
              <a:spAutoFit/>
            </a:bodyPr>
            <a:lstStyle/>
            <a:p>
              <a:r>
                <a:rPr lang="en-US" b="1" dirty="0"/>
                <a:t>Input</a:t>
              </a:r>
            </a:p>
          </p:txBody>
        </p:sp>
        <p:sp>
          <p:nvSpPr>
            <p:cNvPr id="32" name="TextBox 31"/>
            <p:cNvSpPr txBox="1"/>
            <p:nvPr/>
          </p:nvSpPr>
          <p:spPr>
            <a:xfrm>
              <a:off x="1981200" y="2286000"/>
              <a:ext cx="1524000" cy="646331"/>
            </a:xfrm>
            <a:prstGeom prst="rect">
              <a:avLst/>
            </a:prstGeom>
            <a:noFill/>
          </p:spPr>
          <p:txBody>
            <a:bodyPr wrap="square" rtlCol="0">
              <a:spAutoFit/>
            </a:bodyPr>
            <a:lstStyle/>
            <a:p>
              <a:pPr algn="ctr"/>
              <a:r>
                <a:rPr lang="en-US" b="1" dirty="0"/>
                <a:t>Latent space</a:t>
              </a:r>
            </a:p>
          </p:txBody>
        </p:sp>
        <p:sp>
          <p:nvSpPr>
            <p:cNvPr id="33" name="TextBox 32"/>
            <p:cNvSpPr txBox="1"/>
            <p:nvPr/>
          </p:nvSpPr>
          <p:spPr>
            <a:xfrm>
              <a:off x="3581400" y="1916668"/>
              <a:ext cx="1524000" cy="369332"/>
            </a:xfrm>
            <a:prstGeom prst="rect">
              <a:avLst/>
            </a:prstGeom>
            <a:noFill/>
          </p:spPr>
          <p:txBody>
            <a:bodyPr wrap="square" rtlCol="0">
              <a:spAutoFit/>
            </a:bodyPr>
            <a:lstStyle/>
            <a:p>
              <a:pPr algn="ctr"/>
              <a:r>
                <a:rPr lang="en-US" b="1" dirty="0"/>
                <a:t>Output</a:t>
              </a:r>
            </a:p>
          </p:txBody>
        </p:sp>
        <p:sp>
          <p:nvSpPr>
            <p:cNvPr id="40" name="TextBox 39"/>
            <p:cNvSpPr txBox="1"/>
            <p:nvPr/>
          </p:nvSpPr>
          <p:spPr>
            <a:xfrm rot="5400000">
              <a:off x="3888488" y="2985585"/>
              <a:ext cx="1676401" cy="646331"/>
            </a:xfrm>
            <a:prstGeom prst="rect">
              <a:avLst/>
            </a:prstGeom>
            <a:noFill/>
          </p:spPr>
          <p:txBody>
            <a:bodyPr wrap="square" rtlCol="0">
              <a:spAutoFit/>
            </a:bodyPr>
            <a:lstStyle/>
            <a:p>
              <a:pPr algn="ctr"/>
              <a:r>
                <a:rPr lang="en-US" dirty="0"/>
                <a:t>Accelerator diagnostics</a:t>
              </a:r>
            </a:p>
          </p:txBody>
        </p:sp>
      </p:grpSp>
      <p:grpSp>
        <p:nvGrpSpPr>
          <p:cNvPr id="44" name="Group 43"/>
          <p:cNvGrpSpPr/>
          <p:nvPr/>
        </p:nvGrpSpPr>
        <p:grpSpPr>
          <a:xfrm>
            <a:off x="4648200" y="4154269"/>
            <a:ext cx="3886199" cy="2703731"/>
            <a:chOff x="560459" y="4111823"/>
            <a:chExt cx="3886199" cy="2703731"/>
          </a:xfrm>
        </p:grpSpPr>
        <p:pic>
          <p:nvPicPr>
            <p:cNvPr id="8" name="Picture 7" descr="Screen Shot 2021-04-14 at 8.53.4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221" y="4758154"/>
              <a:ext cx="3525437" cy="1718846"/>
            </a:xfrm>
            <a:prstGeom prst="rect">
              <a:avLst/>
            </a:prstGeom>
          </p:spPr>
        </p:pic>
        <p:sp>
          <p:nvSpPr>
            <p:cNvPr id="7" name="TextBox 6"/>
            <p:cNvSpPr txBox="1"/>
            <p:nvPr/>
          </p:nvSpPr>
          <p:spPr>
            <a:xfrm>
              <a:off x="1752600" y="6477000"/>
              <a:ext cx="1733467" cy="338554"/>
            </a:xfrm>
            <a:prstGeom prst="rect">
              <a:avLst/>
            </a:prstGeom>
            <a:noFill/>
          </p:spPr>
          <p:txBody>
            <a:bodyPr wrap="none" rtlCol="0">
              <a:spAutoFit/>
            </a:bodyPr>
            <a:lstStyle/>
            <a:p>
              <a:pPr algn="ctr"/>
              <a:r>
                <a:rPr lang="en-US" sz="1600" dirty="0"/>
                <a:t>Time (~1 minute) </a:t>
              </a:r>
            </a:p>
          </p:txBody>
        </p:sp>
        <p:sp>
          <p:nvSpPr>
            <p:cNvPr id="10" name="TextBox 9"/>
            <p:cNvSpPr txBox="1"/>
            <p:nvPr/>
          </p:nvSpPr>
          <p:spPr>
            <a:xfrm rot="16200000">
              <a:off x="107109" y="5414050"/>
              <a:ext cx="1245253" cy="338554"/>
            </a:xfrm>
            <a:prstGeom prst="rect">
              <a:avLst/>
            </a:prstGeom>
            <a:noFill/>
          </p:spPr>
          <p:txBody>
            <a:bodyPr wrap="none" rtlCol="0">
              <a:spAutoFit/>
            </a:bodyPr>
            <a:lstStyle/>
            <a:p>
              <a:pPr algn="ctr"/>
              <a:r>
                <a:rPr lang="en-US" sz="1600" dirty="0"/>
                <a:t>Diagnostics</a:t>
              </a:r>
            </a:p>
          </p:txBody>
        </p:sp>
        <p:sp>
          <p:nvSpPr>
            <p:cNvPr id="12" name="TextBox 11"/>
            <p:cNvSpPr txBox="1"/>
            <p:nvPr/>
          </p:nvSpPr>
          <p:spPr>
            <a:xfrm>
              <a:off x="1474858" y="4111823"/>
              <a:ext cx="2480592" cy="646331"/>
            </a:xfrm>
            <a:prstGeom prst="rect">
              <a:avLst/>
            </a:prstGeom>
            <a:noFill/>
          </p:spPr>
          <p:txBody>
            <a:bodyPr wrap="none" rtlCol="0">
              <a:spAutoFit/>
            </a:bodyPr>
            <a:lstStyle/>
            <a:p>
              <a:pPr algn="ctr"/>
              <a:r>
                <a:rPr lang="en-US" b="1" dirty="0"/>
                <a:t>Reconstruction error</a:t>
              </a:r>
            </a:p>
            <a:p>
              <a:pPr algn="ctr"/>
              <a:r>
                <a:rPr lang="en-US" b="1" dirty="0"/>
                <a:t>|Output </a:t>
              </a:r>
              <a:r>
                <a:rPr lang="mr-IN" b="1" dirty="0"/>
                <a:t>–</a:t>
              </a:r>
              <a:r>
                <a:rPr lang="en-US" b="1" dirty="0"/>
                <a:t> Input|</a:t>
              </a:r>
            </a:p>
          </p:txBody>
        </p:sp>
      </p:grpSp>
      <p:sp>
        <p:nvSpPr>
          <p:cNvPr id="52" name="Right Arrow 51"/>
          <p:cNvSpPr/>
          <p:nvPr/>
        </p:nvSpPr>
        <p:spPr>
          <a:xfrm rot="2478651">
            <a:off x="4662623" y="3973237"/>
            <a:ext cx="677245" cy="484632"/>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ight Arrow 52"/>
          <p:cNvSpPr/>
          <p:nvPr/>
        </p:nvSpPr>
        <p:spPr>
          <a:xfrm rot="8144627">
            <a:off x="8088942" y="3977551"/>
            <a:ext cx="677245" cy="484632"/>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1B1027F-5488-A786-BF9C-8CBC8115F36B}"/>
              </a:ext>
            </a:extLst>
          </p:cNvPr>
          <p:cNvSpPr txBox="1"/>
          <p:nvPr/>
        </p:nvSpPr>
        <p:spPr>
          <a:xfrm>
            <a:off x="152400" y="6488668"/>
            <a:ext cx="1583073" cy="369332"/>
          </a:xfrm>
          <a:prstGeom prst="rect">
            <a:avLst/>
          </a:prstGeom>
          <a:noFill/>
        </p:spPr>
        <p:txBody>
          <a:bodyPr wrap="none" rtlCol="0">
            <a:spAutoFit/>
          </a:bodyPr>
          <a:lstStyle/>
          <a:p>
            <a:r>
              <a:rPr lang="en-US" dirty="0"/>
              <a:t>Ryan Humble</a:t>
            </a:r>
          </a:p>
        </p:txBody>
      </p:sp>
      <p:sp>
        <p:nvSpPr>
          <p:cNvPr id="3" name="TextBox 2">
            <a:extLst>
              <a:ext uri="{FF2B5EF4-FFF2-40B4-BE49-F238E27FC236}">
                <a16:creationId xmlns:a16="http://schemas.microsoft.com/office/drawing/2014/main" id="{178D8626-2302-F0FA-3652-811E56ECCDBF}"/>
              </a:ext>
            </a:extLst>
          </p:cNvPr>
          <p:cNvSpPr txBox="1"/>
          <p:nvPr/>
        </p:nvSpPr>
        <p:spPr>
          <a:xfrm>
            <a:off x="77951" y="1394936"/>
            <a:ext cx="4209512" cy="4555093"/>
          </a:xfrm>
          <a:prstGeom prst="rect">
            <a:avLst/>
          </a:prstGeom>
          <a:noFill/>
        </p:spPr>
        <p:txBody>
          <a:bodyPr wrap="square" rtlCol="0">
            <a:spAutoFit/>
          </a:bodyPr>
          <a:lstStyle/>
          <a:p>
            <a:r>
              <a:rPr lang="en-US" sz="2000" dirty="0"/>
              <a:t>NN Autoencoder solution</a:t>
            </a:r>
          </a:p>
          <a:p>
            <a:endParaRPr lang="en-US" dirty="0"/>
          </a:p>
          <a:p>
            <a:pPr marL="342900" indent="-342900">
              <a:buFont typeface="+mj-lt"/>
              <a:buAutoNum type="arabicPeriod"/>
            </a:pPr>
            <a:r>
              <a:rPr lang="en-US" dirty="0"/>
              <a:t>Training step: train on auto-encoder on “normal data” (ideally without any anomalies)</a:t>
            </a:r>
          </a:p>
          <a:p>
            <a:pPr marL="342900" indent="-342900">
              <a:buFont typeface="+mj-lt"/>
              <a:buAutoNum type="arabicPeriod"/>
            </a:pPr>
            <a:endParaRPr lang="en-US" dirty="0"/>
          </a:p>
          <a:p>
            <a:pPr marL="342900" indent="-342900">
              <a:buFont typeface="+mj-lt"/>
              <a:buAutoNum type="arabicPeriod"/>
            </a:pPr>
            <a:r>
              <a:rPr lang="en-US" dirty="0"/>
              <a:t>Inference can use two methods</a:t>
            </a:r>
          </a:p>
          <a:p>
            <a:pPr marL="742903" lvl="1" indent="-285750">
              <a:buFont typeface="Arial" panose="020B0604020202020204" pitchFamily="34" charset="0"/>
              <a:buChar char="•"/>
            </a:pPr>
            <a:r>
              <a:rPr lang="en-US" dirty="0"/>
              <a:t>Reconstruction error indicates sample from a new (i.e. anomalous) distribution</a:t>
            </a:r>
          </a:p>
          <a:p>
            <a:pPr marL="742903" lvl="1" indent="-285750">
              <a:buFont typeface="Arial" panose="020B0604020202020204" pitchFamily="34" charset="0"/>
              <a:buChar char="•"/>
            </a:pPr>
            <a:endParaRPr lang="en-US" dirty="0"/>
          </a:p>
          <a:p>
            <a:pPr marL="742903" lvl="1" indent="-285750">
              <a:buFont typeface="Arial" panose="020B0604020202020204" pitchFamily="34" charset="0"/>
              <a:buChar char="•"/>
            </a:pPr>
            <a:r>
              <a:rPr lang="en-US" dirty="0"/>
              <a:t>Normal examples map to central portion of latent space. Distance in latent space then indicates anomalous behavior</a:t>
            </a:r>
            <a:br>
              <a:rPr lang="en-US" dirty="0"/>
            </a:br>
            <a:endParaRPr lang="en-US" dirty="0"/>
          </a:p>
        </p:txBody>
      </p:sp>
    </p:spTree>
    <p:extLst>
      <p:ext uri="{BB962C8B-B14F-4D97-AF65-F5344CB8AC3E}">
        <p14:creationId xmlns:p14="http://schemas.microsoft.com/office/powerpoint/2010/main" val="358727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6C90F-3B7C-4E27-1DCF-D8FA901CD25C}"/>
            </a:ext>
          </a:extLst>
        </p:cNvPr>
        <p:cNvGrpSpPr/>
        <p:nvPr/>
      </p:nvGrpSpPr>
      <p:grpSpPr>
        <a:xfrm>
          <a:off x="0" y="0"/>
          <a:ext cx="0" cy="0"/>
          <a:chOff x="0" y="0"/>
          <a:chExt cx="0" cy="0"/>
        </a:xfrm>
      </p:grpSpPr>
      <p:sp>
        <p:nvSpPr>
          <p:cNvPr id="30" name="Title 2">
            <a:extLst>
              <a:ext uri="{FF2B5EF4-FFF2-40B4-BE49-F238E27FC236}">
                <a16:creationId xmlns:a16="http://schemas.microsoft.com/office/drawing/2014/main" id="{643930A3-185F-E1BF-25BD-C81D2C793C56}"/>
              </a:ext>
            </a:extLst>
          </p:cNvPr>
          <p:cNvSpPr txBox="1">
            <a:spLocks/>
          </p:cNvSpPr>
          <p:nvPr/>
        </p:nvSpPr>
        <p:spPr>
          <a:xfrm>
            <a:off x="451822" y="129091"/>
            <a:ext cx="8103570" cy="753034"/>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r>
              <a:rPr lang="en-US" dirty="0"/>
              <a:t>Outline</a:t>
            </a:r>
          </a:p>
        </p:txBody>
      </p:sp>
      <p:sp>
        <p:nvSpPr>
          <p:cNvPr id="3" name="TextBox 2">
            <a:extLst>
              <a:ext uri="{FF2B5EF4-FFF2-40B4-BE49-F238E27FC236}">
                <a16:creationId xmlns:a16="http://schemas.microsoft.com/office/drawing/2014/main" id="{09C1776F-2DD9-8124-6C4B-C3170C74B684}"/>
              </a:ext>
            </a:extLst>
          </p:cNvPr>
          <p:cNvSpPr txBox="1"/>
          <p:nvPr/>
        </p:nvSpPr>
        <p:spPr>
          <a:xfrm>
            <a:off x="495300" y="1676400"/>
            <a:ext cx="8153400" cy="6001643"/>
          </a:xfrm>
          <a:prstGeom prst="rect">
            <a:avLst/>
          </a:prstGeom>
          <a:noFill/>
        </p:spPr>
        <p:txBody>
          <a:bodyPr wrap="square" rtlCol="0">
            <a:spAutoFit/>
          </a:bodyPr>
          <a:lstStyle/>
          <a:p>
            <a:pPr marL="742950" indent="-742950">
              <a:buFont typeface="+mj-lt"/>
              <a:buAutoNum type="arabicPeriod"/>
            </a:pPr>
            <a:r>
              <a:rPr lang="en-US" sz="3200" b="1" dirty="0">
                <a:solidFill>
                  <a:schemeClr val="bg1">
                    <a:lumMod val="75000"/>
                  </a:schemeClr>
                </a:solidFill>
              </a:rPr>
              <a:t>Surrogate models</a:t>
            </a:r>
          </a:p>
          <a:p>
            <a:pPr marL="742950" indent="-742950">
              <a:buFont typeface="+mj-lt"/>
              <a:buAutoNum type="arabicPeriod"/>
            </a:pPr>
            <a:endParaRPr lang="en-US" sz="3200" b="1" dirty="0">
              <a:solidFill>
                <a:schemeClr val="bg1">
                  <a:lumMod val="75000"/>
                </a:schemeClr>
              </a:solidFill>
            </a:endParaRPr>
          </a:p>
          <a:p>
            <a:pPr marL="742950" indent="-742950">
              <a:buFont typeface="+mj-lt"/>
              <a:buAutoNum type="arabicPeriod"/>
            </a:pPr>
            <a:r>
              <a:rPr lang="en-US" sz="3200" b="1" dirty="0">
                <a:solidFill>
                  <a:schemeClr val="bg1">
                    <a:lumMod val="75000"/>
                  </a:schemeClr>
                </a:solidFill>
              </a:rPr>
              <a:t>Optimization</a:t>
            </a:r>
          </a:p>
          <a:p>
            <a:pPr marL="742950" indent="-742950">
              <a:buFont typeface="+mj-lt"/>
              <a:buAutoNum type="arabicPeriod"/>
            </a:pPr>
            <a:endParaRPr lang="en-US" sz="3200" b="1" dirty="0">
              <a:solidFill>
                <a:schemeClr val="bg1">
                  <a:lumMod val="75000"/>
                </a:schemeClr>
              </a:solidFill>
            </a:endParaRPr>
          </a:p>
          <a:p>
            <a:pPr marL="742950" indent="-742950">
              <a:buFont typeface="+mj-lt"/>
              <a:buAutoNum type="arabicPeriod"/>
            </a:pPr>
            <a:r>
              <a:rPr lang="en-US" sz="3200" b="1" dirty="0">
                <a:solidFill>
                  <a:schemeClr val="bg1">
                    <a:lumMod val="75000"/>
                  </a:schemeClr>
                </a:solidFill>
              </a:rPr>
              <a:t>Anomaly detection</a:t>
            </a:r>
          </a:p>
          <a:p>
            <a:pPr marL="742950" indent="-742950">
              <a:buFont typeface="+mj-lt"/>
              <a:buAutoNum type="arabicPeriod"/>
            </a:pPr>
            <a:endParaRPr lang="en-US" sz="3200" b="1" dirty="0"/>
          </a:p>
          <a:p>
            <a:pPr marL="742950" indent="-742950">
              <a:buFont typeface="+mj-lt"/>
              <a:buAutoNum type="arabicPeriod"/>
            </a:pPr>
            <a:r>
              <a:rPr lang="en-US" sz="3200" b="1" dirty="0"/>
              <a:t>Reconstruction/Inverse problems</a:t>
            </a:r>
          </a:p>
          <a:p>
            <a:pPr marL="742950" indent="-742950">
              <a:buFont typeface="+mj-lt"/>
              <a:buAutoNum type="arabicPeriod"/>
            </a:pPr>
            <a:endParaRPr lang="en-US" sz="3200" b="1" dirty="0">
              <a:solidFill>
                <a:schemeClr val="bg1">
                  <a:lumMod val="75000"/>
                </a:schemeClr>
              </a:solidFill>
            </a:endParaRPr>
          </a:p>
          <a:p>
            <a:pPr marL="742950" indent="-742950">
              <a:buFont typeface="+mj-lt"/>
              <a:buAutoNum type="arabicPeriod"/>
            </a:pPr>
            <a:r>
              <a:rPr lang="en-US" sz="3200" b="1" dirty="0">
                <a:solidFill>
                  <a:schemeClr val="bg1">
                    <a:lumMod val="75000"/>
                  </a:schemeClr>
                </a:solidFill>
              </a:rPr>
              <a:t>Large language models</a:t>
            </a:r>
          </a:p>
          <a:p>
            <a:pPr marL="742950" indent="-742950">
              <a:buFont typeface="+mj-lt"/>
              <a:buAutoNum type="arabicPeriod"/>
            </a:pPr>
            <a:endParaRPr lang="en-US" sz="3200" b="1" dirty="0">
              <a:solidFill>
                <a:schemeClr val="bg1">
                  <a:lumMod val="75000"/>
                </a:schemeClr>
              </a:solidFill>
            </a:endParaRPr>
          </a:p>
          <a:p>
            <a:pPr marL="742950" indent="-742950">
              <a:buFont typeface="+mj-lt"/>
              <a:buAutoNum type="arabicPeriod"/>
            </a:pPr>
            <a:endParaRPr lang="en-US" sz="3200" b="1" dirty="0"/>
          </a:p>
          <a:p>
            <a:pPr marL="742950" indent="-742950">
              <a:buFont typeface="+mj-lt"/>
              <a:buAutoNum type="arabicPeriod"/>
            </a:pPr>
            <a:endParaRPr lang="en-US" sz="3200" b="1" dirty="0"/>
          </a:p>
        </p:txBody>
      </p:sp>
      <p:sp>
        <p:nvSpPr>
          <p:cNvPr id="4" name="Slide Number Placeholder 6">
            <a:extLst>
              <a:ext uri="{FF2B5EF4-FFF2-40B4-BE49-F238E27FC236}">
                <a16:creationId xmlns:a16="http://schemas.microsoft.com/office/drawing/2014/main" id="{EBA8D059-6BAD-52D7-31C9-232B9BC992DF}"/>
              </a:ext>
            </a:extLst>
          </p:cNvPr>
          <p:cNvSpPr>
            <a:spLocks noGrp="1"/>
          </p:cNvSpPr>
          <p:nvPr>
            <p:ph type="sldNum" sz="quarter" idx="11"/>
          </p:nvPr>
        </p:nvSpPr>
        <p:spPr>
          <a:xfrm>
            <a:off x="8686800" y="6553199"/>
            <a:ext cx="457200" cy="152401"/>
          </a:xfrm>
        </p:spPr>
        <p:txBody>
          <a:bodyPr/>
          <a:lstStyle/>
          <a:p>
            <a:fld id="{5BD36294-2849-48A8-8531-5354CF3095D2}" type="slidenum">
              <a:rPr lang="en-US" sz="1200" smtClean="0"/>
              <a:pPr/>
              <a:t>19</a:t>
            </a:fld>
            <a:endParaRPr lang="en-US" sz="1200" dirty="0"/>
          </a:p>
        </p:txBody>
      </p:sp>
    </p:spTree>
    <p:extLst>
      <p:ext uri="{BB962C8B-B14F-4D97-AF65-F5344CB8AC3E}">
        <p14:creationId xmlns:p14="http://schemas.microsoft.com/office/powerpoint/2010/main" val="2113221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1E587-B26A-C8A7-D68E-B98972A26B87}"/>
            </a:ext>
          </a:extLst>
        </p:cNvPr>
        <p:cNvGrpSpPr/>
        <p:nvPr/>
      </p:nvGrpSpPr>
      <p:grpSpPr>
        <a:xfrm>
          <a:off x="0" y="0"/>
          <a:ext cx="0" cy="0"/>
          <a:chOff x="0" y="0"/>
          <a:chExt cx="0" cy="0"/>
        </a:xfrm>
      </p:grpSpPr>
      <p:sp>
        <p:nvSpPr>
          <p:cNvPr id="30" name="Title 2">
            <a:extLst>
              <a:ext uri="{FF2B5EF4-FFF2-40B4-BE49-F238E27FC236}">
                <a16:creationId xmlns:a16="http://schemas.microsoft.com/office/drawing/2014/main" id="{0DECD928-616C-4C78-2048-204D597D4B5D}"/>
              </a:ext>
            </a:extLst>
          </p:cNvPr>
          <p:cNvSpPr txBox="1">
            <a:spLocks/>
          </p:cNvSpPr>
          <p:nvPr/>
        </p:nvSpPr>
        <p:spPr>
          <a:xfrm>
            <a:off x="451822" y="129091"/>
            <a:ext cx="8103570" cy="753034"/>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r>
              <a:rPr lang="en-US" dirty="0"/>
              <a:t>Outline</a:t>
            </a:r>
          </a:p>
        </p:txBody>
      </p:sp>
      <p:sp>
        <p:nvSpPr>
          <p:cNvPr id="3" name="TextBox 2">
            <a:extLst>
              <a:ext uri="{FF2B5EF4-FFF2-40B4-BE49-F238E27FC236}">
                <a16:creationId xmlns:a16="http://schemas.microsoft.com/office/drawing/2014/main" id="{669AD990-6EE2-2849-B9EB-0E25A134B8C1}"/>
              </a:ext>
            </a:extLst>
          </p:cNvPr>
          <p:cNvSpPr txBox="1"/>
          <p:nvPr/>
        </p:nvSpPr>
        <p:spPr>
          <a:xfrm>
            <a:off x="495300" y="1676400"/>
            <a:ext cx="8153400" cy="4524315"/>
          </a:xfrm>
          <a:prstGeom prst="rect">
            <a:avLst/>
          </a:prstGeom>
          <a:noFill/>
        </p:spPr>
        <p:txBody>
          <a:bodyPr wrap="square" rtlCol="0">
            <a:spAutoFit/>
          </a:bodyPr>
          <a:lstStyle/>
          <a:p>
            <a:pPr marL="742950" indent="-742950">
              <a:buFont typeface="+mj-lt"/>
              <a:buAutoNum type="arabicPeriod"/>
            </a:pPr>
            <a:r>
              <a:rPr lang="en-US" sz="3200" b="1" dirty="0"/>
              <a:t>Surrogate models</a:t>
            </a:r>
          </a:p>
          <a:p>
            <a:pPr marL="742950" indent="-742950">
              <a:buFont typeface="+mj-lt"/>
              <a:buAutoNum type="arabicPeriod"/>
            </a:pPr>
            <a:endParaRPr lang="en-US" sz="3200" b="1" dirty="0"/>
          </a:p>
          <a:p>
            <a:pPr marL="742950" indent="-742950">
              <a:buFont typeface="+mj-lt"/>
              <a:buAutoNum type="arabicPeriod"/>
            </a:pPr>
            <a:r>
              <a:rPr lang="en-US" sz="3200" b="1" dirty="0"/>
              <a:t>Optimization</a:t>
            </a:r>
          </a:p>
          <a:p>
            <a:pPr marL="742950" indent="-742950">
              <a:buFont typeface="+mj-lt"/>
              <a:buAutoNum type="arabicPeriod"/>
            </a:pPr>
            <a:endParaRPr lang="en-US" sz="3200" b="1" dirty="0"/>
          </a:p>
          <a:p>
            <a:pPr marL="742950" indent="-742950">
              <a:buFont typeface="+mj-lt"/>
              <a:buAutoNum type="arabicPeriod"/>
            </a:pPr>
            <a:r>
              <a:rPr lang="en-US" sz="3200" b="1" dirty="0"/>
              <a:t>Anomaly detection</a:t>
            </a:r>
          </a:p>
          <a:p>
            <a:pPr marL="742950" indent="-742950">
              <a:buFont typeface="+mj-lt"/>
              <a:buAutoNum type="arabicPeriod"/>
            </a:pPr>
            <a:endParaRPr lang="en-US" sz="3200" b="1" dirty="0"/>
          </a:p>
          <a:p>
            <a:pPr marL="742950" indent="-742950">
              <a:buFont typeface="+mj-lt"/>
              <a:buAutoNum type="arabicPeriod"/>
            </a:pPr>
            <a:r>
              <a:rPr lang="en-US" sz="3200" b="1" dirty="0"/>
              <a:t>Reconstruction/Inverse problems</a:t>
            </a:r>
          </a:p>
          <a:p>
            <a:pPr marL="742950" indent="-742950">
              <a:buFont typeface="+mj-lt"/>
              <a:buAutoNum type="arabicPeriod"/>
            </a:pPr>
            <a:endParaRPr lang="en-US" sz="3200" b="1" dirty="0"/>
          </a:p>
          <a:p>
            <a:pPr marL="742950" indent="-742950">
              <a:buFont typeface="+mj-lt"/>
              <a:buAutoNum type="arabicPeriod"/>
            </a:pPr>
            <a:r>
              <a:rPr lang="en-US" sz="3200" b="1" dirty="0"/>
              <a:t>LLMs</a:t>
            </a:r>
          </a:p>
        </p:txBody>
      </p:sp>
      <p:sp>
        <p:nvSpPr>
          <p:cNvPr id="4" name="Slide Number Placeholder 6">
            <a:extLst>
              <a:ext uri="{FF2B5EF4-FFF2-40B4-BE49-F238E27FC236}">
                <a16:creationId xmlns:a16="http://schemas.microsoft.com/office/drawing/2014/main" id="{41FD149D-6149-99E5-8DD2-AD82416DC5FC}"/>
              </a:ext>
            </a:extLst>
          </p:cNvPr>
          <p:cNvSpPr>
            <a:spLocks noGrp="1"/>
          </p:cNvSpPr>
          <p:nvPr>
            <p:ph type="sldNum" sz="quarter" idx="11"/>
          </p:nvPr>
        </p:nvSpPr>
        <p:spPr>
          <a:xfrm>
            <a:off x="8686800" y="6553199"/>
            <a:ext cx="273050" cy="228601"/>
          </a:xfrm>
        </p:spPr>
        <p:txBody>
          <a:bodyPr/>
          <a:lstStyle/>
          <a:p>
            <a:fld id="{5BD36294-2849-48A8-8531-5354CF3095D2}" type="slidenum">
              <a:rPr lang="en-US" sz="1200" smtClean="0"/>
              <a:pPr/>
              <a:t>2</a:t>
            </a:fld>
            <a:endParaRPr lang="en-US" sz="1200" dirty="0"/>
          </a:p>
        </p:txBody>
      </p:sp>
    </p:spTree>
    <p:extLst>
      <p:ext uri="{BB962C8B-B14F-4D97-AF65-F5344CB8AC3E}">
        <p14:creationId xmlns:p14="http://schemas.microsoft.com/office/powerpoint/2010/main" val="2205653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07486" y="1276290"/>
            <a:ext cx="7515199" cy="461665"/>
          </a:xfrm>
          <a:prstGeom prst="rect">
            <a:avLst/>
          </a:prstGeom>
          <a:noFill/>
        </p:spPr>
        <p:txBody>
          <a:bodyPr wrap="none" rtlCol="0">
            <a:spAutoFit/>
          </a:bodyPr>
          <a:lstStyle/>
          <a:p>
            <a:r>
              <a:rPr lang="en-US" sz="2400" dirty="0">
                <a:solidFill>
                  <a:srgbClr val="000000"/>
                </a:solidFill>
              </a:rPr>
              <a:t>Challenge: How to solve a repeated inverse problem?</a:t>
            </a:r>
          </a:p>
        </p:txBody>
      </p:sp>
      <p:sp>
        <p:nvSpPr>
          <p:cNvPr id="34" name="Title 1"/>
          <p:cNvSpPr>
            <a:spLocks noGrp="1"/>
          </p:cNvSpPr>
          <p:nvPr>
            <p:ph type="title"/>
          </p:nvPr>
        </p:nvSpPr>
        <p:spPr>
          <a:xfrm>
            <a:off x="451822" y="129092"/>
            <a:ext cx="8103570" cy="753033"/>
          </a:xfrm>
        </p:spPr>
        <p:txBody>
          <a:bodyPr/>
          <a:lstStyle/>
          <a:p>
            <a:r>
              <a:rPr lang="en-US" dirty="0"/>
              <a:t>Inverse problems: AI methods</a:t>
            </a:r>
          </a:p>
        </p:txBody>
      </p:sp>
      <p:sp>
        <p:nvSpPr>
          <p:cNvPr id="35" name="Slide Number Placeholder 6"/>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20</a:t>
            </a:fld>
            <a:endParaRPr lang="en-US" sz="1200" dirty="0"/>
          </a:p>
        </p:txBody>
      </p:sp>
      <p:sp>
        <p:nvSpPr>
          <p:cNvPr id="22" name="Left Arrow 21">
            <a:extLst>
              <a:ext uri="{FF2B5EF4-FFF2-40B4-BE49-F238E27FC236}">
                <a16:creationId xmlns:a16="http://schemas.microsoft.com/office/drawing/2014/main" id="{3E78F867-DDA5-624F-8522-20DE835E31CA}"/>
              </a:ext>
            </a:extLst>
          </p:cNvPr>
          <p:cNvSpPr/>
          <p:nvPr/>
        </p:nvSpPr>
        <p:spPr>
          <a:xfrm>
            <a:off x="3716294" y="1752600"/>
            <a:ext cx="1371600" cy="52321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ymbol" charset="2"/>
                <a:cs typeface="Symbol" charset="2"/>
              </a:rPr>
              <a:t>F</a:t>
            </a:r>
          </a:p>
        </p:txBody>
      </p:sp>
      <p:sp>
        <p:nvSpPr>
          <p:cNvPr id="29" name="Left Arrow 28">
            <a:extLst>
              <a:ext uri="{FF2B5EF4-FFF2-40B4-BE49-F238E27FC236}">
                <a16:creationId xmlns:a16="http://schemas.microsoft.com/office/drawing/2014/main" id="{C90C1EF9-3789-C14C-A636-B3BAECB67B71}"/>
              </a:ext>
            </a:extLst>
          </p:cNvPr>
          <p:cNvSpPr/>
          <p:nvPr/>
        </p:nvSpPr>
        <p:spPr>
          <a:xfrm rot="10800000" flipV="1">
            <a:off x="3803822" y="2286000"/>
            <a:ext cx="1371600" cy="52321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ymbol" charset="2"/>
                <a:cs typeface="Symbol" charset="2"/>
              </a:rPr>
              <a:t>?</a:t>
            </a:r>
          </a:p>
        </p:txBody>
      </p:sp>
      <p:sp>
        <p:nvSpPr>
          <p:cNvPr id="9" name="TextBox 8">
            <a:extLst>
              <a:ext uri="{FF2B5EF4-FFF2-40B4-BE49-F238E27FC236}">
                <a16:creationId xmlns:a16="http://schemas.microsoft.com/office/drawing/2014/main" id="{4A0DFD29-A21B-2D4E-B652-582897EF4993}"/>
              </a:ext>
            </a:extLst>
          </p:cNvPr>
          <p:cNvSpPr txBox="1"/>
          <p:nvPr/>
        </p:nvSpPr>
        <p:spPr>
          <a:xfrm>
            <a:off x="152400" y="3352800"/>
            <a:ext cx="3339376" cy="369332"/>
          </a:xfrm>
          <a:prstGeom prst="rect">
            <a:avLst/>
          </a:prstGeom>
          <a:noFill/>
        </p:spPr>
        <p:txBody>
          <a:bodyPr wrap="none" rtlCol="0">
            <a:spAutoFit/>
          </a:bodyPr>
          <a:lstStyle/>
          <a:p>
            <a:r>
              <a:rPr lang="en-US" dirty="0"/>
              <a:t>1. Solve optimization problem: </a:t>
            </a:r>
          </a:p>
        </p:txBody>
      </p:sp>
      <p:pic>
        <p:nvPicPr>
          <p:cNvPr id="10" name="Picture 9">
            <a:extLst>
              <a:ext uri="{FF2B5EF4-FFF2-40B4-BE49-F238E27FC236}">
                <a16:creationId xmlns:a16="http://schemas.microsoft.com/office/drawing/2014/main" id="{CBE52824-9559-E241-829C-DC374CC70278}"/>
              </a:ext>
            </a:extLst>
          </p:cNvPr>
          <p:cNvPicPr>
            <a:picLocks noChangeAspect="1"/>
          </p:cNvPicPr>
          <p:nvPr/>
        </p:nvPicPr>
        <p:blipFill>
          <a:blip r:embed="rId2"/>
          <a:stretch>
            <a:fillRect/>
          </a:stretch>
        </p:blipFill>
        <p:spPr>
          <a:xfrm>
            <a:off x="3505200" y="3253563"/>
            <a:ext cx="3657600" cy="708837"/>
          </a:xfrm>
          <a:prstGeom prst="rect">
            <a:avLst/>
          </a:prstGeom>
        </p:spPr>
      </p:pic>
      <p:sp>
        <p:nvSpPr>
          <p:cNvPr id="32" name="TextBox 31">
            <a:extLst>
              <a:ext uri="{FF2B5EF4-FFF2-40B4-BE49-F238E27FC236}">
                <a16:creationId xmlns:a16="http://schemas.microsoft.com/office/drawing/2014/main" id="{6076F79E-10D1-A14E-979A-BFC2F10A8462}"/>
              </a:ext>
            </a:extLst>
          </p:cNvPr>
          <p:cNvSpPr txBox="1"/>
          <p:nvPr/>
        </p:nvSpPr>
        <p:spPr>
          <a:xfrm>
            <a:off x="152400" y="4453669"/>
            <a:ext cx="2852127" cy="369332"/>
          </a:xfrm>
          <a:prstGeom prst="rect">
            <a:avLst/>
          </a:prstGeom>
          <a:noFill/>
        </p:spPr>
        <p:txBody>
          <a:bodyPr wrap="none" rtlCol="0">
            <a:spAutoFit/>
          </a:bodyPr>
          <a:lstStyle/>
          <a:p>
            <a:r>
              <a:rPr lang="en-US" dirty="0"/>
              <a:t>2. Train a neural network: </a:t>
            </a:r>
          </a:p>
        </p:txBody>
      </p:sp>
      <p:pic>
        <p:nvPicPr>
          <p:cNvPr id="11" name="Picture 10">
            <a:extLst>
              <a:ext uri="{FF2B5EF4-FFF2-40B4-BE49-F238E27FC236}">
                <a16:creationId xmlns:a16="http://schemas.microsoft.com/office/drawing/2014/main" id="{BE6C316B-4FBE-624A-87AC-CDB85F6DEA0C}"/>
              </a:ext>
            </a:extLst>
          </p:cNvPr>
          <p:cNvPicPr>
            <a:picLocks noChangeAspect="1"/>
          </p:cNvPicPr>
          <p:nvPr/>
        </p:nvPicPr>
        <p:blipFill>
          <a:blip r:embed="rId3"/>
          <a:stretch>
            <a:fillRect/>
          </a:stretch>
        </p:blipFill>
        <p:spPr>
          <a:xfrm>
            <a:off x="5715000" y="4235519"/>
            <a:ext cx="3276600" cy="929185"/>
          </a:xfrm>
          <a:prstGeom prst="rect">
            <a:avLst/>
          </a:prstGeom>
        </p:spPr>
      </p:pic>
      <p:grpSp>
        <p:nvGrpSpPr>
          <p:cNvPr id="33" name="Group 32">
            <a:extLst>
              <a:ext uri="{FF2B5EF4-FFF2-40B4-BE49-F238E27FC236}">
                <a16:creationId xmlns:a16="http://schemas.microsoft.com/office/drawing/2014/main" id="{AB229723-7321-6E4E-A73F-A75B37F6E9E0}"/>
              </a:ext>
            </a:extLst>
          </p:cNvPr>
          <p:cNvGrpSpPr/>
          <p:nvPr/>
        </p:nvGrpSpPr>
        <p:grpSpPr>
          <a:xfrm>
            <a:off x="2984145" y="4114800"/>
            <a:ext cx="2400407" cy="1049905"/>
            <a:chOff x="2984145" y="4114800"/>
            <a:chExt cx="2400407" cy="1049905"/>
          </a:xfrm>
        </p:grpSpPr>
        <p:pic>
          <p:nvPicPr>
            <p:cNvPr id="36" name="Picture 35">
              <a:extLst>
                <a:ext uri="{FF2B5EF4-FFF2-40B4-BE49-F238E27FC236}">
                  <a16:creationId xmlns:a16="http://schemas.microsoft.com/office/drawing/2014/main" id="{9FB88BFD-91E9-D94C-955C-95EC3799988B}"/>
                </a:ext>
              </a:extLst>
            </p:cNvPr>
            <p:cNvPicPr>
              <a:picLocks noChangeAspect="1"/>
            </p:cNvPicPr>
            <p:nvPr/>
          </p:nvPicPr>
          <p:blipFill>
            <a:blip r:embed="rId4"/>
            <a:stretch>
              <a:fillRect/>
            </a:stretch>
          </p:blipFill>
          <p:spPr>
            <a:xfrm>
              <a:off x="3272746" y="4114800"/>
              <a:ext cx="1832654" cy="1049905"/>
            </a:xfrm>
            <a:prstGeom prst="rect">
              <a:avLst/>
            </a:prstGeom>
          </p:spPr>
        </p:pic>
        <p:sp>
          <p:nvSpPr>
            <p:cNvPr id="12" name="TextBox 11">
              <a:extLst>
                <a:ext uri="{FF2B5EF4-FFF2-40B4-BE49-F238E27FC236}">
                  <a16:creationId xmlns:a16="http://schemas.microsoft.com/office/drawing/2014/main" id="{ABF3C5DE-81CD-E04F-AD20-950B95D77568}"/>
                </a:ext>
              </a:extLst>
            </p:cNvPr>
            <p:cNvSpPr txBox="1"/>
            <p:nvPr/>
          </p:nvSpPr>
          <p:spPr>
            <a:xfrm>
              <a:off x="2984145" y="4466205"/>
              <a:ext cx="312906" cy="369332"/>
            </a:xfrm>
            <a:prstGeom prst="rect">
              <a:avLst/>
            </a:prstGeom>
            <a:noFill/>
          </p:spPr>
          <p:txBody>
            <a:bodyPr wrap="none" rtlCol="0">
              <a:spAutoFit/>
            </a:bodyPr>
            <a:lstStyle/>
            <a:p>
              <a:r>
                <a:rPr lang="en-US" b="1" dirty="0"/>
                <a:t>x</a:t>
              </a:r>
            </a:p>
          </p:txBody>
        </p:sp>
        <p:sp>
          <p:nvSpPr>
            <p:cNvPr id="37" name="TextBox 36">
              <a:extLst>
                <a:ext uri="{FF2B5EF4-FFF2-40B4-BE49-F238E27FC236}">
                  <a16:creationId xmlns:a16="http://schemas.microsoft.com/office/drawing/2014/main" id="{33B18F09-1EE7-D24C-B7BC-3FC9814315CC}"/>
                </a:ext>
              </a:extLst>
            </p:cNvPr>
            <p:cNvSpPr txBox="1"/>
            <p:nvPr/>
          </p:nvSpPr>
          <p:spPr>
            <a:xfrm>
              <a:off x="5071646" y="4466205"/>
              <a:ext cx="312906" cy="369332"/>
            </a:xfrm>
            <a:prstGeom prst="rect">
              <a:avLst/>
            </a:prstGeom>
            <a:noFill/>
          </p:spPr>
          <p:txBody>
            <a:bodyPr wrap="none" rtlCol="0">
              <a:spAutoFit/>
            </a:bodyPr>
            <a:lstStyle/>
            <a:p>
              <a:r>
                <a:rPr lang="en-US" b="1" dirty="0"/>
                <a:t>y</a:t>
              </a:r>
            </a:p>
          </p:txBody>
        </p:sp>
      </p:grpSp>
      <p:sp>
        <p:nvSpPr>
          <p:cNvPr id="39" name="TextBox 38">
            <a:extLst>
              <a:ext uri="{FF2B5EF4-FFF2-40B4-BE49-F238E27FC236}">
                <a16:creationId xmlns:a16="http://schemas.microsoft.com/office/drawing/2014/main" id="{5C19C7D4-362C-F744-A1DB-FCB03F9449BC}"/>
              </a:ext>
            </a:extLst>
          </p:cNvPr>
          <p:cNvSpPr txBox="1"/>
          <p:nvPr/>
        </p:nvSpPr>
        <p:spPr>
          <a:xfrm>
            <a:off x="152400" y="5525869"/>
            <a:ext cx="2852127" cy="646331"/>
          </a:xfrm>
          <a:prstGeom prst="rect">
            <a:avLst/>
          </a:prstGeom>
          <a:noFill/>
        </p:spPr>
        <p:txBody>
          <a:bodyPr wrap="square" rtlCol="0">
            <a:spAutoFit/>
          </a:bodyPr>
          <a:lstStyle/>
          <a:p>
            <a:pPr algn="ctr"/>
            <a:r>
              <a:rPr lang="en-US" dirty="0"/>
              <a:t>3. Train a cycle-consistent neural network: </a:t>
            </a:r>
          </a:p>
        </p:txBody>
      </p:sp>
      <p:pic>
        <p:nvPicPr>
          <p:cNvPr id="5124" name="Picture 4" descr="\def\f{\vect{f}(t)}&#10;\def\fp{\vect{f}(t-\tau)}&#10;\def\P{\vect{P}(t)}&#10;\def\S{\vect{S}(\nu)}&#10;\def\Pm{\tilde{\vect{P}}(t)}&#10;\def\Sm{\tilde{\vect{S}}(\nu)}&#10;\def\Ns{\vect{\mathcal{N}}_\nu}&#10;\def\Nt{\vect{\mathcal{N}}_t}&#10;\def\R{\mathbb{R}}&#10;\def\L{\mathcal{L}}&#10;\def\Lcc{\mathcal{L_\mathrm{cc}}}&#10;\def\F{\vect{\Phi}}&#10;\def\vphi{\vect{\phi}}&#10;\def\A{\vect{A}}&#10;\def\vy{\vect{y}}&#10;\def\vx{\vect{x}}&#10;\def\vyi{\vect{y}}&#10;\def\vxi{\vect{x}}&#10;% \def\valpha{\vect{\alpha}}&#10;\def\ymin {\underset{\vyi}{\mathrm{argmin} }\,}&#10;\begin{align*}&#10;\begin{align}&#10;\Lcc = \sum_i^{n} \big| \Phi(\vyi_\mathrm{pred}) - \vxi \big|^2&#10;\label{eq:loss_cc}&#10;\end{align}&#10;\end{align*}">
            <a:extLst>
              <a:ext uri="{FF2B5EF4-FFF2-40B4-BE49-F238E27FC236}">
                <a16:creationId xmlns:a16="http://schemas.microsoft.com/office/drawing/2014/main" id="{AFA7F860-24E5-A044-9556-B62345402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5562600"/>
            <a:ext cx="3481412" cy="889694"/>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586CB1EE-37D2-6347-AA93-4FE433384F42}"/>
              </a:ext>
            </a:extLst>
          </p:cNvPr>
          <p:cNvGrpSpPr/>
          <p:nvPr/>
        </p:nvGrpSpPr>
        <p:grpSpPr>
          <a:xfrm>
            <a:off x="1905000" y="1828800"/>
            <a:ext cx="1495168" cy="1143000"/>
            <a:chOff x="1905000" y="1828800"/>
            <a:chExt cx="1495168" cy="1143000"/>
          </a:xfrm>
        </p:grpSpPr>
        <p:sp>
          <p:nvSpPr>
            <p:cNvPr id="4" name="Freeform 3">
              <a:extLst>
                <a:ext uri="{FF2B5EF4-FFF2-40B4-BE49-F238E27FC236}">
                  <a16:creationId xmlns:a16="http://schemas.microsoft.com/office/drawing/2014/main" id="{551B3EE3-2AB8-5D4F-B981-0BEF3C7A0E6D}"/>
                </a:ext>
              </a:extLst>
            </p:cNvPr>
            <p:cNvSpPr/>
            <p:nvPr/>
          </p:nvSpPr>
          <p:spPr>
            <a:xfrm>
              <a:off x="1905000" y="1828800"/>
              <a:ext cx="1495168" cy="1136822"/>
            </a:xfrm>
            <a:custGeom>
              <a:avLst/>
              <a:gdLst>
                <a:gd name="connsiteX0" fmla="*/ 420130 w 1569308"/>
                <a:gd name="connsiteY0" fmla="*/ 74140 h 1136821"/>
                <a:gd name="connsiteX1" fmla="*/ 0 w 1569308"/>
                <a:gd name="connsiteY1" fmla="*/ 1136821 h 1136821"/>
                <a:gd name="connsiteX2" fmla="*/ 1569308 w 1569308"/>
                <a:gd name="connsiteY2" fmla="*/ 1124465 h 1136821"/>
                <a:gd name="connsiteX3" fmla="*/ 1433384 w 1569308"/>
                <a:gd name="connsiteY3" fmla="*/ 0 h 1136821"/>
                <a:gd name="connsiteX4" fmla="*/ 420130 w 1569308"/>
                <a:gd name="connsiteY4" fmla="*/ 74140 h 1136821"/>
                <a:gd name="connsiteX0" fmla="*/ 420130 w 1569308"/>
                <a:gd name="connsiteY0" fmla="*/ 74140 h 1136821"/>
                <a:gd name="connsiteX1" fmla="*/ 0 w 1569308"/>
                <a:gd name="connsiteY1" fmla="*/ 1136821 h 1136821"/>
                <a:gd name="connsiteX2" fmla="*/ 1569308 w 1569308"/>
                <a:gd name="connsiteY2" fmla="*/ 1124465 h 1136821"/>
                <a:gd name="connsiteX3" fmla="*/ 1433384 w 1569308"/>
                <a:gd name="connsiteY3" fmla="*/ 0 h 1136821"/>
                <a:gd name="connsiteX4" fmla="*/ 420130 w 1569308"/>
                <a:gd name="connsiteY4" fmla="*/ 74140 h 1136821"/>
                <a:gd name="connsiteX0" fmla="*/ 420130 w 1569308"/>
                <a:gd name="connsiteY0" fmla="*/ 74140 h 1136821"/>
                <a:gd name="connsiteX1" fmla="*/ 0 w 1569308"/>
                <a:gd name="connsiteY1" fmla="*/ 1136821 h 1136821"/>
                <a:gd name="connsiteX2" fmla="*/ 1569308 w 1569308"/>
                <a:gd name="connsiteY2" fmla="*/ 1124465 h 1136821"/>
                <a:gd name="connsiteX3" fmla="*/ 1433384 w 1569308"/>
                <a:gd name="connsiteY3" fmla="*/ 0 h 1136821"/>
                <a:gd name="connsiteX4" fmla="*/ 420130 w 1569308"/>
                <a:gd name="connsiteY4" fmla="*/ 74140 h 1136821"/>
                <a:gd name="connsiteX0" fmla="*/ 420130 w 1569308"/>
                <a:gd name="connsiteY0" fmla="*/ 74140 h 1136821"/>
                <a:gd name="connsiteX1" fmla="*/ 0 w 1569308"/>
                <a:gd name="connsiteY1" fmla="*/ 1136821 h 1136821"/>
                <a:gd name="connsiteX2" fmla="*/ 1569308 w 1569308"/>
                <a:gd name="connsiteY2" fmla="*/ 1124465 h 1136821"/>
                <a:gd name="connsiteX3" fmla="*/ 1433384 w 1569308"/>
                <a:gd name="connsiteY3" fmla="*/ 0 h 1136821"/>
                <a:gd name="connsiteX4" fmla="*/ 420130 w 1569308"/>
                <a:gd name="connsiteY4" fmla="*/ 74140 h 1136821"/>
                <a:gd name="connsiteX0" fmla="*/ 420130 w 1495168"/>
                <a:gd name="connsiteY0" fmla="*/ 74140 h 1136822"/>
                <a:gd name="connsiteX1" fmla="*/ 0 w 1495168"/>
                <a:gd name="connsiteY1" fmla="*/ 1136821 h 1136822"/>
                <a:gd name="connsiteX2" fmla="*/ 1495168 w 1495168"/>
                <a:gd name="connsiteY2" fmla="*/ 1136822 h 1136822"/>
                <a:gd name="connsiteX3" fmla="*/ 1433384 w 1495168"/>
                <a:gd name="connsiteY3" fmla="*/ 0 h 1136822"/>
                <a:gd name="connsiteX4" fmla="*/ 420130 w 1495168"/>
                <a:gd name="connsiteY4" fmla="*/ 74140 h 1136822"/>
                <a:gd name="connsiteX0" fmla="*/ 420130 w 1495168"/>
                <a:gd name="connsiteY0" fmla="*/ 74140 h 1136822"/>
                <a:gd name="connsiteX1" fmla="*/ 0 w 1495168"/>
                <a:gd name="connsiteY1" fmla="*/ 1136821 h 1136822"/>
                <a:gd name="connsiteX2" fmla="*/ 1495168 w 1495168"/>
                <a:gd name="connsiteY2" fmla="*/ 1136822 h 1136822"/>
                <a:gd name="connsiteX3" fmla="*/ 1433384 w 1495168"/>
                <a:gd name="connsiteY3" fmla="*/ 0 h 1136822"/>
                <a:gd name="connsiteX4" fmla="*/ 420130 w 1495168"/>
                <a:gd name="connsiteY4" fmla="*/ 74140 h 113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168" h="1136822">
                  <a:moveTo>
                    <a:pt x="420130" y="74140"/>
                  </a:moveTo>
                  <a:cubicBezTo>
                    <a:pt x="403654" y="440724"/>
                    <a:pt x="424248" y="634313"/>
                    <a:pt x="0" y="1136821"/>
                  </a:cubicBezTo>
                  <a:lnTo>
                    <a:pt x="1495168" y="1136822"/>
                  </a:lnTo>
                  <a:cubicBezTo>
                    <a:pt x="1252152" y="700216"/>
                    <a:pt x="1416908" y="399535"/>
                    <a:pt x="1433384" y="0"/>
                  </a:cubicBezTo>
                  <a:lnTo>
                    <a:pt x="420130" y="74140"/>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X</a:t>
              </a:r>
            </a:p>
          </p:txBody>
        </p:sp>
        <p:sp>
          <p:nvSpPr>
            <p:cNvPr id="50" name="TextBox 49">
              <a:extLst>
                <a:ext uri="{FF2B5EF4-FFF2-40B4-BE49-F238E27FC236}">
                  <a16:creationId xmlns:a16="http://schemas.microsoft.com/office/drawing/2014/main" id="{0664C938-BC50-8D45-8F9E-BE2CE400D4A8}"/>
                </a:ext>
              </a:extLst>
            </p:cNvPr>
            <p:cNvSpPr txBox="1"/>
            <p:nvPr/>
          </p:nvSpPr>
          <p:spPr>
            <a:xfrm>
              <a:off x="2286000" y="2602468"/>
              <a:ext cx="813043" cy="369332"/>
            </a:xfrm>
            <a:prstGeom prst="rect">
              <a:avLst/>
            </a:prstGeom>
            <a:noFill/>
          </p:spPr>
          <p:txBody>
            <a:bodyPr wrap="none" rtlCol="0">
              <a:spAutoFit/>
            </a:bodyPr>
            <a:lstStyle/>
            <a:p>
              <a:r>
                <a:rPr lang="en-US" dirty="0"/>
                <a:t>Inputs</a:t>
              </a:r>
            </a:p>
          </p:txBody>
        </p:sp>
      </p:grpSp>
      <p:grpSp>
        <p:nvGrpSpPr>
          <p:cNvPr id="51" name="Group 50">
            <a:extLst>
              <a:ext uri="{FF2B5EF4-FFF2-40B4-BE49-F238E27FC236}">
                <a16:creationId xmlns:a16="http://schemas.microsoft.com/office/drawing/2014/main" id="{95A9C45C-7141-DD4F-9BDE-21A558E3118C}"/>
              </a:ext>
            </a:extLst>
          </p:cNvPr>
          <p:cNvGrpSpPr/>
          <p:nvPr/>
        </p:nvGrpSpPr>
        <p:grpSpPr>
          <a:xfrm>
            <a:off x="5404021" y="1892070"/>
            <a:ext cx="1371598" cy="1079730"/>
            <a:chOff x="5404021" y="1892070"/>
            <a:chExt cx="1371598" cy="1079730"/>
          </a:xfrm>
        </p:grpSpPr>
        <p:sp>
          <p:nvSpPr>
            <p:cNvPr id="26" name="Freeform 25">
              <a:extLst>
                <a:ext uri="{FF2B5EF4-FFF2-40B4-BE49-F238E27FC236}">
                  <a16:creationId xmlns:a16="http://schemas.microsoft.com/office/drawing/2014/main" id="{46989B32-146A-F64C-8120-383AC3179A48}"/>
                </a:ext>
              </a:extLst>
            </p:cNvPr>
            <p:cNvSpPr/>
            <p:nvPr/>
          </p:nvSpPr>
          <p:spPr>
            <a:xfrm flipH="1">
              <a:off x="5404021" y="1892070"/>
              <a:ext cx="1371598" cy="1079730"/>
            </a:xfrm>
            <a:custGeom>
              <a:avLst/>
              <a:gdLst>
                <a:gd name="connsiteX0" fmla="*/ 420130 w 1569308"/>
                <a:gd name="connsiteY0" fmla="*/ 74140 h 1136821"/>
                <a:gd name="connsiteX1" fmla="*/ 0 w 1569308"/>
                <a:gd name="connsiteY1" fmla="*/ 1136821 h 1136821"/>
                <a:gd name="connsiteX2" fmla="*/ 1569308 w 1569308"/>
                <a:gd name="connsiteY2" fmla="*/ 1124465 h 1136821"/>
                <a:gd name="connsiteX3" fmla="*/ 1433384 w 1569308"/>
                <a:gd name="connsiteY3" fmla="*/ 0 h 1136821"/>
                <a:gd name="connsiteX4" fmla="*/ 420130 w 1569308"/>
                <a:gd name="connsiteY4" fmla="*/ 74140 h 1136821"/>
                <a:gd name="connsiteX0" fmla="*/ 109095 w 1569308"/>
                <a:gd name="connsiteY0" fmla="*/ 0 h 1173118"/>
                <a:gd name="connsiteX1" fmla="*/ 0 w 1569308"/>
                <a:gd name="connsiteY1" fmla="*/ 1173118 h 1173118"/>
                <a:gd name="connsiteX2" fmla="*/ 1569308 w 1569308"/>
                <a:gd name="connsiteY2" fmla="*/ 1160762 h 1173118"/>
                <a:gd name="connsiteX3" fmla="*/ 1433384 w 1569308"/>
                <a:gd name="connsiteY3" fmla="*/ 36297 h 1173118"/>
                <a:gd name="connsiteX4" fmla="*/ 109095 w 1569308"/>
                <a:gd name="connsiteY4" fmla="*/ 0 h 1173118"/>
                <a:gd name="connsiteX0" fmla="*/ 109095 w 1569308"/>
                <a:gd name="connsiteY0" fmla="*/ 0 h 1173118"/>
                <a:gd name="connsiteX1" fmla="*/ 0 w 1569308"/>
                <a:gd name="connsiteY1" fmla="*/ 1173118 h 1173118"/>
                <a:gd name="connsiteX2" fmla="*/ 1569308 w 1569308"/>
                <a:gd name="connsiteY2" fmla="*/ 1160762 h 1173118"/>
                <a:gd name="connsiteX3" fmla="*/ 1433384 w 1569308"/>
                <a:gd name="connsiteY3" fmla="*/ 36297 h 1173118"/>
                <a:gd name="connsiteX4" fmla="*/ 109095 w 1569308"/>
                <a:gd name="connsiteY4" fmla="*/ 0 h 1173118"/>
                <a:gd name="connsiteX0" fmla="*/ 109095 w 1569308"/>
                <a:gd name="connsiteY0" fmla="*/ 0 h 1173118"/>
                <a:gd name="connsiteX1" fmla="*/ 0 w 1569308"/>
                <a:gd name="connsiteY1" fmla="*/ 1173118 h 1173118"/>
                <a:gd name="connsiteX2" fmla="*/ 1569308 w 1569308"/>
                <a:gd name="connsiteY2" fmla="*/ 1160762 h 1173118"/>
                <a:gd name="connsiteX3" fmla="*/ 1433384 w 1569308"/>
                <a:gd name="connsiteY3" fmla="*/ 36297 h 1173118"/>
                <a:gd name="connsiteX4" fmla="*/ 109095 w 1569308"/>
                <a:gd name="connsiteY4" fmla="*/ 0 h 1173118"/>
                <a:gd name="connsiteX0" fmla="*/ 109095 w 1569308"/>
                <a:gd name="connsiteY0" fmla="*/ 0 h 1173118"/>
                <a:gd name="connsiteX1" fmla="*/ 0 w 1569308"/>
                <a:gd name="connsiteY1" fmla="*/ 1173118 h 1173118"/>
                <a:gd name="connsiteX2" fmla="*/ 1569308 w 1569308"/>
                <a:gd name="connsiteY2" fmla="*/ 1160762 h 1173118"/>
                <a:gd name="connsiteX3" fmla="*/ 1376833 w 1569308"/>
                <a:gd name="connsiteY3" fmla="*/ 109923 h 1173118"/>
                <a:gd name="connsiteX4" fmla="*/ 109095 w 1569308"/>
                <a:gd name="connsiteY4" fmla="*/ 0 h 1173118"/>
                <a:gd name="connsiteX0" fmla="*/ 167218 w 1569308"/>
                <a:gd name="connsiteY0" fmla="*/ 0 h 1072224"/>
                <a:gd name="connsiteX1" fmla="*/ 0 w 1569308"/>
                <a:gd name="connsiteY1" fmla="*/ 1072224 h 1072224"/>
                <a:gd name="connsiteX2" fmla="*/ 1569308 w 1569308"/>
                <a:gd name="connsiteY2" fmla="*/ 1059868 h 1072224"/>
                <a:gd name="connsiteX3" fmla="*/ 1376833 w 1569308"/>
                <a:gd name="connsiteY3" fmla="*/ 9029 h 1072224"/>
                <a:gd name="connsiteX4" fmla="*/ 167218 w 1569308"/>
                <a:gd name="connsiteY4" fmla="*/ 0 h 1072224"/>
                <a:gd name="connsiteX0" fmla="*/ 167218 w 1569308"/>
                <a:gd name="connsiteY0" fmla="*/ 0 h 1072224"/>
                <a:gd name="connsiteX1" fmla="*/ 0 w 1569308"/>
                <a:gd name="connsiteY1" fmla="*/ 1072224 h 1072224"/>
                <a:gd name="connsiteX2" fmla="*/ 1569308 w 1569308"/>
                <a:gd name="connsiteY2" fmla="*/ 1059868 h 1072224"/>
                <a:gd name="connsiteX3" fmla="*/ 1376833 w 1569308"/>
                <a:gd name="connsiteY3" fmla="*/ 9029 h 1072224"/>
                <a:gd name="connsiteX4" fmla="*/ 167218 w 1569308"/>
                <a:gd name="connsiteY4" fmla="*/ 0 h 1072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308" h="1072224">
                  <a:moveTo>
                    <a:pt x="167218" y="0"/>
                  </a:moveTo>
                  <a:cubicBezTo>
                    <a:pt x="283620" y="624527"/>
                    <a:pt x="36365" y="681185"/>
                    <a:pt x="0" y="1072224"/>
                  </a:cubicBezTo>
                  <a:lnTo>
                    <a:pt x="1569308" y="1059868"/>
                  </a:lnTo>
                  <a:cubicBezTo>
                    <a:pt x="1524000" y="685046"/>
                    <a:pt x="1210072" y="506560"/>
                    <a:pt x="1376833" y="9029"/>
                  </a:cubicBezTo>
                  <a:lnTo>
                    <a:pt x="167218" y="0"/>
                  </a:lnTo>
                  <a:close/>
                </a:path>
              </a:pathLst>
            </a:cu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a:t>
              </a:r>
            </a:p>
          </p:txBody>
        </p:sp>
        <p:sp>
          <p:nvSpPr>
            <p:cNvPr id="63" name="TextBox 62">
              <a:extLst>
                <a:ext uri="{FF2B5EF4-FFF2-40B4-BE49-F238E27FC236}">
                  <a16:creationId xmlns:a16="http://schemas.microsoft.com/office/drawing/2014/main" id="{FB7D1A23-1710-624B-890B-3A299250CC70}"/>
                </a:ext>
              </a:extLst>
            </p:cNvPr>
            <p:cNvSpPr txBox="1"/>
            <p:nvPr/>
          </p:nvSpPr>
          <p:spPr>
            <a:xfrm>
              <a:off x="5715000" y="2596288"/>
              <a:ext cx="825932" cy="369332"/>
            </a:xfrm>
            <a:prstGeom prst="rect">
              <a:avLst/>
            </a:prstGeom>
            <a:noFill/>
          </p:spPr>
          <p:txBody>
            <a:bodyPr wrap="none" rtlCol="0">
              <a:spAutoFit/>
            </a:bodyPr>
            <a:lstStyle/>
            <a:p>
              <a:r>
                <a:rPr lang="en-US" dirty="0"/>
                <a:t>Target</a:t>
              </a:r>
            </a:p>
          </p:txBody>
        </p:sp>
      </p:grpSp>
      <p:grpSp>
        <p:nvGrpSpPr>
          <p:cNvPr id="71" name="Group 70">
            <a:extLst>
              <a:ext uri="{FF2B5EF4-FFF2-40B4-BE49-F238E27FC236}">
                <a16:creationId xmlns:a16="http://schemas.microsoft.com/office/drawing/2014/main" id="{0C2195F8-DCF1-5B47-B479-2B5EF882ADD9}"/>
              </a:ext>
            </a:extLst>
          </p:cNvPr>
          <p:cNvGrpSpPr/>
          <p:nvPr/>
        </p:nvGrpSpPr>
        <p:grpSpPr>
          <a:xfrm>
            <a:off x="2984145" y="5334000"/>
            <a:ext cx="2400407" cy="1449524"/>
            <a:chOff x="2984145" y="5334000"/>
            <a:chExt cx="2400407" cy="1449524"/>
          </a:xfrm>
        </p:grpSpPr>
        <p:grpSp>
          <p:nvGrpSpPr>
            <p:cNvPr id="44" name="Group 43">
              <a:extLst>
                <a:ext uri="{FF2B5EF4-FFF2-40B4-BE49-F238E27FC236}">
                  <a16:creationId xmlns:a16="http://schemas.microsoft.com/office/drawing/2014/main" id="{608E10DE-3B06-7543-810B-7FED03875497}"/>
                </a:ext>
              </a:extLst>
            </p:cNvPr>
            <p:cNvGrpSpPr/>
            <p:nvPr/>
          </p:nvGrpSpPr>
          <p:grpSpPr>
            <a:xfrm>
              <a:off x="2984145" y="5334000"/>
              <a:ext cx="2400407" cy="1049905"/>
              <a:chOff x="2984145" y="5334000"/>
              <a:chExt cx="2400407" cy="1049905"/>
            </a:xfrm>
          </p:grpSpPr>
          <p:pic>
            <p:nvPicPr>
              <p:cNvPr id="41" name="Picture 40">
                <a:extLst>
                  <a:ext uri="{FF2B5EF4-FFF2-40B4-BE49-F238E27FC236}">
                    <a16:creationId xmlns:a16="http://schemas.microsoft.com/office/drawing/2014/main" id="{15EC0668-DC6A-DA41-A6A7-E0FEF6D845F5}"/>
                  </a:ext>
                </a:extLst>
              </p:cNvPr>
              <p:cNvPicPr>
                <a:picLocks noChangeAspect="1"/>
              </p:cNvPicPr>
              <p:nvPr/>
            </p:nvPicPr>
            <p:blipFill>
              <a:blip r:embed="rId4"/>
              <a:stretch>
                <a:fillRect/>
              </a:stretch>
            </p:blipFill>
            <p:spPr>
              <a:xfrm>
                <a:off x="3272746" y="5334000"/>
                <a:ext cx="1832654" cy="1049905"/>
              </a:xfrm>
              <a:prstGeom prst="rect">
                <a:avLst/>
              </a:prstGeom>
            </p:spPr>
          </p:pic>
          <p:sp>
            <p:nvSpPr>
              <p:cNvPr id="42" name="TextBox 41">
                <a:extLst>
                  <a:ext uri="{FF2B5EF4-FFF2-40B4-BE49-F238E27FC236}">
                    <a16:creationId xmlns:a16="http://schemas.microsoft.com/office/drawing/2014/main" id="{B5814801-0A50-3A47-AA01-33C7D86CC4DC}"/>
                  </a:ext>
                </a:extLst>
              </p:cNvPr>
              <p:cNvSpPr txBox="1"/>
              <p:nvPr/>
            </p:nvSpPr>
            <p:spPr>
              <a:xfrm>
                <a:off x="2984145" y="5685405"/>
                <a:ext cx="312906" cy="369332"/>
              </a:xfrm>
              <a:prstGeom prst="rect">
                <a:avLst/>
              </a:prstGeom>
              <a:noFill/>
            </p:spPr>
            <p:txBody>
              <a:bodyPr wrap="none" rtlCol="0">
                <a:spAutoFit/>
              </a:bodyPr>
              <a:lstStyle/>
              <a:p>
                <a:r>
                  <a:rPr lang="en-US" b="1" dirty="0"/>
                  <a:t>x</a:t>
                </a:r>
              </a:p>
            </p:txBody>
          </p:sp>
          <p:sp>
            <p:nvSpPr>
              <p:cNvPr id="43" name="TextBox 42">
                <a:extLst>
                  <a:ext uri="{FF2B5EF4-FFF2-40B4-BE49-F238E27FC236}">
                    <a16:creationId xmlns:a16="http://schemas.microsoft.com/office/drawing/2014/main" id="{9AC835D4-17A8-E642-900E-6C39718EECEC}"/>
                  </a:ext>
                </a:extLst>
              </p:cNvPr>
              <p:cNvSpPr txBox="1"/>
              <p:nvPr/>
            </p:nvSpPr>
            <p:spPr>
              <a:xfrm>
                <a:off x="5071646" y="5685405"/>
                <a:ext cx="312906" cy="369332"/>
              </a:xfrm>
              <a:prstGeom prst="rect">
                <a:avLst/>
              </a:prstGeom>
              <a:noFill/>
            </p:spPr>
            <p:txBody>
              <a:bodyPr wrap="none" rtlCol="0">
                <a:spAutoFit/>
              </a:bodyPr>
              <a:lstStyle/>
              <a:p>
                <a:r>
                  <a:rPr lang="en-US" b="1" dirty="0"/>
                  <a:t>y</a:t>
                </a:r>
              </a:p>
            </p:txBody>
          </p:sp>
        </p:grpSp>
        <p:grpSp>
          <p:nvGrpSpPr>
            <p:cNvPr id="70" name="Group 69">
              <a:extLst>
                <a:ext uri="{FF2B5EF4-FFF2-40B4-BE49-F238E27FC236}">
                  <a16:creationId xmlns:a16="http://schemas.microsoft.com/office/drawing/2014/main" id="{C7B59B58-A762-3E4A-B8C4-7D3A2DD129DC}"/>
                </a:ext>
              </a:extLst>
            </p:cNvPr>
            <p:cNvGrpSpPr/>
            <p:nvPr/>
          </p:nvGrpSpPr>
          <p:grpSpPr>
            <a:xfrm>
              <a:off x="3048000" y="6054737"/>
              <a:ext cx="2180099" cy="728787"/>
              <a:chOff x="3048000" y="6054737"/>
              <a:chExt cx="2180099" cy="728787"/>
            </a:xfrm>
          </p:grpSpPr>
          <p:grpSp>
            <p:nvGrpSpPr>
              <p:cNvPr id="46" name="Group 45">
                <a:extLst>
                  <a:ext uri="{FF2B5EF4-FFF2-40B4-BE49-F238E27FC236}">
                    <a16:creationId xmlns:a16="http://schemas.microsoft.com/office/drawing/2014/main" id="{0FCD4D25-D04B-0947-BF9C-AE78CB0472E7}"/>
                  </a:ext>
                </a:extLst>
              </p:cNvPr>
              <p:cNvGrpSpPr/>
              <p:nvPr/>
            </p:nvGrpSpPr>
            <p:grpSpPr>
              <a:xfrm>
                <a:off x="3048000" y="6054737"/>
                <a:ext cx="2180099" cy="728787"/>
                <a:chOff x="3048000" y="6054737"/>
                <a:chExt cx="2180099" cy="728787"/>
              </a:xfrm>
            </p:grpSpPr>
            <p:cxnSp>
              <p:nvCxnSpPr>
                <p:cNvPr id="15" name="Elbow Connector 14">
                  <a:extLst>
                    <a:ext uri="{FF2B5EF4-FFF2-40B4-BE49-F238E27FC236}">
                      <a16:creationId xmlns:a16="http://schemas.microsoft.com/office/drawing/2014/main" id="{F10B2039-5395-BA42-AA55-3DA4016233FB}"/>
                    </a:ext>
                  </a:extLst>
                </p:cNvPr>
                <p:cNvCxnSpPr>
                  <a:cxnSpLocks/>
                  <a:stCxn id="43" idx="2"/>
                </p:cNvCxnSpPr>
                <p:nvPr/>
              </p:nvCxnSpPr>
              <p:spPr>
                <a:xfrm rot="5400000">
                  <a:off x="4050363" y="5462217"/>
                  <a:ext cx="585216" cy="1770256"/>
                </a:xfrm>
                <a:prstGeom prst="bent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126" name="Picture 6" descr="\def\f{\vect{f}(t)}&#10;\def\fp{\vect{f}(t-\tau)}&#10;\def\P{\vect{P}(t)}&#10;\def\S{\vect{S}(\nu)}&#10;\def\Pm{\tilde{\vect{P}}(t)}&#10;\def\Sm{\tilde{\vect{S}}(\nu)}&#10;\def\Ns{\vect{\mathcal{N}}_\nu}&#10;\def\Nt{\vect{\mathcal{N}}_t}&#10;\def\R{\mathbb{R}}&#10;\def\L{\mathcal{L}}&#10;\def\Lcc{\mathcal{L_\mathrm{cc}}}&#10;\def\F{\vect{\Phi}}&#10;\def\vphi{\vect{\phi}}&#10;\def\A{\vect{A}}&#10;\def\vy{\vect{y}}&#10;\def\vx{\vect{x}}&#10;\def\vyi{\vect{y}}&#10;\def\vxi{\vect{x}}&#10;% \def\valpha{\vect{\alpha}}&#10;\def\ymin {\underset{\vyi}{\mathrm{argmin} }\,}&#10;\begin{align*}&#10;\begin{align}&#10;\Lcc &#10;\label{eq:loss_cc}&#10;\end{align}&#10;\end{align*}">
                  <a:extLst>
                    <a:ext uri="{FF2B5EF4-FFF2-40B4-BE49-F238E27FC236}">
                      <a16:creationId xmlns:a16="http://schemas.microsoft.com/office/drawing/2014/main" id="{4FC2B108-8858-BF41-BCF6-0DB99F2A3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6531160"/>
                  <a:ext cx="401649" cy="252364"/>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22FB6BC1-BDAD-D841-9F8A-9D75B41C77D0}"/>
                    </a:ext>
                  </a:extLst>
                </p:cNvPr>
                <p:cNvCxnSpPr>
                  <a:stCxn id="42" idx="2"/>
                </p:cNvCxnSpPr>
                <p:nvPr/>
              </p:nvCxnSpPr>
              <p:spPr>
                <a:xfrm>
                  <a:off x="3140598" y="6054737"/>
                  <a:ext cx="0" cy="42760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4" name="Rectangle 53">
                <a:extLst>
                  <a:ext uri="{FF2B5EF4-FFF2-40B4-BE49-F238E27FC236}">
                    <a16:creationId xmlns:a16="http://schemas.microsoft.com/office/drawing/2014/main" id="{CC051E5B-1BE2-CF49-AB90-126B2241B223}"/>
                  </a:ext>
                </a:extLst>
              </p:cNvPr>
              <p:cNvSpPr/>
              <p:nvPr/>
            </p:nvSpPr>
            <p:spPr>
              <a:xfrm>
                <a:off x="4114801" y="6477000"/>
                <a:ext cx="457200" cy="30480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Symbol" pitchFamily="2" charset="2"/>
                  </a:rPr>
                  <a:t>F</a:t>
                </a:r>
              </a:p>
            </p:txBody>
          </p:sp>
        </p:grpSp>
      </p:grpSp>
      <p:sp>
        <p:nvSpPr>
          <p:cNvPr id="72" name="TextBox 71">
            <a:extLst>
              <a:ext uri="{FF2B5EF4-FFF2-40B4-BE49-F238E27FC236}">
                <a16:creationId xmlns:a16="http://schemas.microsoft.com/office/drawing/2014/main" id="{B1802868-51D1-FC46-A011-DDECF01A2B4E}"/>
              </a:ext>
            </a:extLst>
          </p:cNvPr>
          <p:cNvSpPr txBox="1"/>
          <p:nvPr/>
        </p:nvSpPr>
        <p:spPr>
          <a:xfrm>
            <a:off x="76200" y="6172200"/>
            <a:ext cx="2961024" cy="646331"/>
          </a:xfrm>
          <a:prstGeom prst="rect">
            <a:avLst/>
          </a:prstGeom>
          <a:noFill/>
        </p:spPr>
        <p:txBody>
          <a:bodyPr wrap="square" rtlCol="0">
            <a:spAutoFit/>
          </a:bodyPr>
          <a:lstStyle/>
          <a:p>
            <a:pPr algn="ctr"/>
            <a:r>
              <a:rPr lang="en-US" dirty="0">
                <a:solidFill>
                  <a:srgbClr val="FF0000"/>
                </a:solidFill>
              </a:rPr>
              <a:t>Caveat: </a:t>
            </a:r>
            <a:r>
              <a:rPr lang="en-US" dirty="0">
                <a:solidFill>
                  <a:srgbClr val="FF0000"/>
                </a:solidFill>
                <a:latin typeface="Symbol" pitchFamily="2" charset="2"/>
                <a:cs typeface="Sylfaen" panose="020F0502020204030204" pitchFamily="34" charset="0"/>
              </a:rPr>
              <a:t>F</a:t>
            </a:r>
            <a:r>
              <a:rPr lang="en-US" dirty="0">
                <a:solidFill>
                  <a:srgbClr val="FF0000"/>
                </a:solidFill>
              </a:rPr>
              <a:t> must be differentiable!</a:t>
            </a:r>
          </a:p>
        </p:txBody>
      </p:sp>
    </p:spTree>
    <p:extLst>
      <p:ext uri="{BB962C8B-B14F-4D97-AF65-F5344CB8AC3E}">
        <p14:creationId xmlns:p14="http://schemas.microsoft.com/office/powerpoint/2010/main" val="28826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p:bldP spid="32" grpId="0"/>
      <p:bldP spid="39" grpId="0"/>
      <p:bldP spid="7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21F4C-755E-228A-C909-0E24101D447B}"/>
            </a:ext>
          </a:extLst>
        </p:cNvPr>
        <p:cNvGrpSpPr/>
        <p:nvPr/>
      </p:nvGrpSpPr>
      <p:grpSpPr>
        <a:xfrm>
          <a:off x="0" y="0"/>
          <a:ext cx="0" cy="0"/>
          <a:chOff x="0" y="0"/>
          <a:chExt cx="0" cy="0"/>
        </a:xfrm>
      </p:grpSpPr>
      <p:sp>
        <p:nvSpPr>
          <p:cNvPr id="47" name="TextBox 46">
            <a:extLst>
              <a:ext uri="{FF2B5EF4-FFF2-40B4-BE49-F238E27FC236}">
                <a16:creationId xmlns:a16="http://schemas.microsoft.com/office/drawing/2014/main" id="{AA0BB636-CAEB-1FF7-E095-E871DD716BA2}"/>
              </a:ext>
            </a:extLst>
          </p:cNvPr>
          <p:cNvSpPr txBox="1"/>
          <p:nvPr/>
        </p:nvSpPr>
        <p:spPr>
          <a:xfrm>
            <a:off x="6472927" y="4643735"/>
            <a:ext cx="2365373" cy="523220"/>
          </a:xfrm>
          <a:prstGeom prst="rect">
            <a:avLst/>
          </a:prstGeom>
          <a:solidFill>
            <a:srgbClr val="FFFFFF"/>
          </a:solidFill>
        </p:spPr>
        <p:txBody>
          <a:bodyPr wrap="square" rtlCol="0">
            <a:spAutoFit/>
          </a:bodyPr>
          <a:lstStyle/>
          <a:p>
            <a:pPr algn="ctr"/>
            <a:r>
              <a:rPr lang="en-US" sz="1400" dirty="0"/>
              <a:t>Input power points</a:t>
            </a:r>
          </a:p>
          <a:p>
            <a:pPr algn="ctr"/>
            <a:r>
              <a:rPr lang="en-US" sz="1400" dirty="0"/>
              <a:t>(3fs FWHM resolution)</a:t>
            </a:r>
          </a:p>
        </p:txBody>
      </p:sp>
      <p:sp>
        <p:nvSpPr>
          <p:cNvPr id="48" name="TextBox 47">
            <a:extLst>
              <a:ext uri="{FF2B5EF4-FFF2-40B4-BE49-F238E27FC236}">
                <a16:creationId xmlns:a16="http://schemas.microsoft.com/office/drawing/2014/main" id="{CF8596E5-7C23-DE7F-5A89-BAAD28D765C9}"/>
              </a:ext>
            </a:extLst>
          </p:cNvPr>
          <p:cNvSpPr txBox="1"/>
          <p:nvPr/>
        </p:nvSpPr>
        <p:spPr>
          <a:xfrm>
            <a:off x="6477001" y="2667000"/>
            <a:ext cx="2303802" cy="523220"/>
          </a:xfrm>
          <a:prstGeom prst="rect">
            <a:avLst/>
          </a:prstGeom>
          <a:solidFill>
            <a:srgbClr val="FFFFFF"/>
          </a:solidFill>
        </p:spPr>
        <p:txBody>
          <a:bodyPr wrap="square" rtlCol="0">
            <a:spAutoFit/>
          </a:bodyPr>
          <a:lstStyle/>
          <a:p>
            <a:pPr algn="ctr"/>
            <a:r>
              <a:rPr lang="en-US" sz="1400" dirty="0"/>
              <a:t>Input spectral power points (80meV FWHM resolution)</a:t>
            </a:r>
          </a:p>
        </p:txBody>
      </p:sp>
      <p:sp>
        <p:nvSpPr>
          <p:cNvPr id="55" name="Down Arrow 54">
            <a:extLst>
              <a:ext uri="{FF2B5EF4-FFF2-40B4-BE49-F238E27FC236}">
                <a16:creationId xmlns:a16="http://schemas.microsoft.com/office/drawing/2014/main" id="{B8F331FD-6045-ABE7-269D-89099B07ACBA}"/>
              </a:ext>
            </a:extLst>
          </p:cNvPr>
          <p:cNvSpPr/>
          <p:nvPr/>
        </p:nvSpPr>
        <p:spPr>
          <a:xfrm rot="16727407">
            <a:off x="6224440" y="5338723"/>
            <a:ext cx="377915" cy="42969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pic>
        <p:nvPicPr>
          <p:cNvPr id="56" name="Picture 55">
            <a:extLst>
              <a:ext uri="{FF2B5EF4-FFF2-40B4-BE49-F238E27FC236}">
                <a16:creationId xmlns:a16="http://schemas.microsoft.com/office/drawing/2014/main" id="{7808ED11-CBB1-72E5-0847-ADFDE99BB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14800"/>
            <a:ext cx="6250638" cy="2590801"/>
          </a:xfrm>
          <a:prstGeom prst="rect">
            <a:avLst/>
          </a:prstGeom>
        </p:spPr>
      </p:pic>
      <p:sp>
        <p:nvSpPr>
          <p:cNvPr id="57" name="Rectangle 56">
            <a:extLst>
              <a:ext uri="{FF2B5EF4-FFF2-40B4-BE49-F238E27FC236}">
                <a16:creationId xmlns:a16="http://schemas.microsoft.com/office/drawing/2014/main" id="{270489FB-3E4E-24E0-9D41-2EA708C24E9F}"/>
              </a:ext>
            </a:extLst>
          </p:cNvPr>
          <p:cNvSpPr/>
          <p:nvPr/>
        </p:nvSpPr>
        <p:spPr>
          <a:xfrm>
            <a:off x="2819400" y="6350913"/>
            <a:ext cx="2971800" cy="430887"/>
          </a:xfrm>
          <a:prstGeom prst="rect">
            <a:avLst/>
          </a:prstGeom>
        </p:spPr>
        <p:txBody>
          <a:bodyPr wrap="square">
            <a:spAutoFit/>
          </a:bodyPr>
          <a:lstStyle/>
          <a:p>
            <a:r>
              <a:rPr lang="en-US" sz="1100" dirty="0">
                <a:solidFill>
                  <a:srgbClr val="222222"/>
                </a:solidFill>
                <a:latin typeface="Arial" charset="0"/>
              </a:rPr>
              <a:t>Maxwell, Timothy J., et al. International Society for Optics and Photonics, 2014.</a:t>
            </a:r>
            <a:endParaRPr lang="en-US" sz="1100" dirty="0"/>
          </a:p>
        </p:txBody>
      </p:sp>
      <p:sp>
        <p:nvSpPr>
          <p:cNvPr id="58" name="Down Arrow 57">
            <a:extLst>
              <a:ext uri="{FF2B5EF4-FFF2-40B4-BE49-F238E27FC236}">
                <a16:creationId xmlns:a16="http://schemas.microsoft.com/office/drawing/2014/main" id="{67CD463C-2D73-7814-5F54-B5A9B3801F59}"/>
              </a:ext>
            </a:extLst>
          </p:cNvPr>
          <p:cNvSpPr/>
          <p:nvPr/>
        </p:nvSpPr>
        <p:spPr>
          <a:xfrm rot="14474117">
            <a:off x="5987057" y="3909018"/>
            <a:ext cx="377915" cy="84436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pic>
        <p:nvPicPr>
          <p:cNvPr id="59" name="Picture 58" descr="Screen Shot 2020-12-29 at 1.31.48 PM.png">
            <a:extLst>
              <a:ext uri="{FF2B5EF4-FFF2-40B4-BE49-F238E27FC236}">
                <a16:creationId xmlns:a16="http://schemas.microsoft.com/office/drawing/2014/main" id="{C3C25973-69E8-D339-02DB-949045D05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5257800"/>
            <a:ext cx="1143000" cy="879090"/>
          </a:xfrm>
          <a:prstGeom prst="rect">
            <a:avLst/>
          </a:prstGeom>
        </p:spPr>
      </p:pic>
      <p:sp>
        <p:nvSpPr>
          <p:cNvPr id="60" name="TextBox 59">
            <a:extLst>
              <a:ext uri="{FF2B5EF4-FFF2-40B4-BE49-F238E27FC236}">
                <a16:creationId xmlns:a16="http://schemas.microsoft.com/office/drawing/2014/main" id="{0742766D-7575-6ED4-6651-37FD72FCF95B}"/>
              </a:ext>
            </a:extLst>
          </p:cNvPr>
          <p:cNvSpPr txBox="1"/>
          <p:nvPr/>
        </p:nvSpPr>
        <p:spPr>
          <a:xfrm>
            <a:off x="7280579" y="6131136"/>
            <a:ext cx="796621" cy="345864"/>
          </a:xfrm>
          <a:prstGeom prst="rect">
            <a:avLst/>
          </a:prstGeom>
          <a:noFill/>
        </p:spPr>
        <p:txBody>
          <a:bodyPr wrap="square" rtlCol="0">
            <a:spAutoFit/>
          </a:bodyPr>
          <a:lstStyle/>
          <a:p>
            <a:r>
              <a:rPr lang="en-US" sz="1600" dirty="0">
                <a:solidFill>
                  <a:srgbClr val="1B1EEE"/>
                </a:solidFill>
              </a:rPr>
              <a:t>power</a:t>
            </a:r>
          </a:p>
        </p:txBody>
      </p:sp>
      <p:sp>
        <p:nvSpPr>
          <p:cNvPr id="61" name="TextBox 60">
            <a:extLst>
              <a:ext uri="{FF2B5EF4-FFF2-40B4-BE49-F238E27FC236}">
                <a16:creationId xmlns:a16="http://schemas.microsoft.com/office/drawing/2014/main" id="{CE3E4B73-6DA9-68B6-7EEA-5C0B92088922}"/>
              </a:ext>
            </a:extLst>
          </p:cNvPr>
          <p:cNvSpPr txBox="1"/>
          <p:nvPr/>
        </p:nvSpPr>
        <p:spPr>
          <a:xfrm>
            <a:off x="7090689" y="4004846"/>
            <a:ext cx="1062711" cy="338554"/>
          </a:xfrm>
          <a:prstGeom prst="rect">
            <a:avLst/>
          </a:prstGeom>
          <a:noFill/>
        </p:spPr>
        <p:txBody>
          <a:bodyPr wrap="none" rtlCol="0">
            <a:spAutoFit/>
          </a:bodyPr>
          <a:lstStyle/>
          <a:p>
            <a:r>
              <a:rPr lang="en-US" sz="1600" dirty="0">
                <a:solidFill>
                  <a:srgbClr val="1B1EEE"/>
                </a:solidFill>
              </a:rPr>
              <a:t>Spectrum</a:t>
            </a:r>
          </a:p>
        </p:txBody>
      </p:sp>
      <p:pic>
        <p:nvPicPr>
          <p:cNvPr id="62" name="Picture 61" descr="Screen Shot 2020-12-29 at 1.30.25 PM.png">
            <a:extLst>
              <a:ext uri="{FF2B5EF4-FFF2-40B4-BE49-F238E27FC236}">
                <a16:creationId xmlns:a16="http://schemas.microsoft.com/office/drawing/2014/main" id="{6B9ED832-1866-4289-AA61-B931F4718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3200400"/>
            <a:ext cx="1143000" cy="786387"/>
          </a:xfrm>
          <a:prstGeom prst="rect">
            <a:avLst/>
          </a:prstGeom>
        </p:spPr>
      </p:pic>
      <p:sp>
        <p:nvSpPr>
          <p:cNvPr id="7" name="TextBox 6">
            <a:extLst>
              <a:ext uri="{FF2B5EF4-FFF2-40B4-BE49-F238E27FC236}">
                <a16:creationId xmlns:a16="http://schemas.microsoft.com/office/drawing/2014/main" id="{FCB50606-EB1B-A0FE-1C28-99C22CAE1576}"/>
              </a:ext>
            </a:extLst>
          </p:cNvPr>
          <p:cNvSpPr txBox="1"/>
          <p:nvPr/>
        </p:nvSpPr>
        <p:spPr>
          <a:xfrm>
            <a:off x="152400" y="1371601"/>
            <a:ext cx="8476003" cy="707886"/>
          </a:xfrm>
          <a:prstGeom prst="rect">
            <a:avLst/>
          </a:prstGeom>
          <a:noFill/>
        </p:spPr>
        <p:txBody>
          <a:bodyPr wrap="square" rtlCol="0">
            <a:spAutoFit/>
          </a:bodyPr>
          <a:lstStyle/>
          <a:p>
            <a:r>
              <a:rPr lang="en-US" sz="2000" b="1" dirty="0"/>
              <a:t>Challenge</a:t>
            </a:r>
            <a:r>
              <a:rPr lang="en-US" sz="2000" dirty="0"/>
              <a:t>: Given measured amplitude of power/spectrum at an x-ray free electron laser (XFEL), how to recover high-resolution field?</a:t>
            </a:r>
          </a:p>
        </p:txBody>
      </p:sp>
      <p:sp>
        <p:nvSpPr>
          <p:cNvPr id="34" name="Title 1">
            <a:extLst>
              <a:ext uri="{FF2B5EF4-FFF2-40B4-BE49-F238E27FC236}">
                <a16:creationId xmlns:a16="http://schemas.microsoft.com/office/drawing/2014/main" id="{8F1DEE4B-5CF7-BBFA-D202-43A0A1B7E0A2}"/>
              </a:ext>
            </a:extLst>
          </p:cNvPr>
          <p:cNvSpPr>
            <a:spLocks noGrp="1"/>
          </p:cNvSpPr>
          <p:nvPr>
            <p:ph type="title"/>
          </p:nvPr>
        </p:nvSpPr>
        <p:spPr>
          <a:xfrm>
            <a:off x="451822" y="129092"/>
            <a:ext cx="8103570" cy="753033"/>
          </a:xfrm>
        </p:spPr>
        <p:txBody>
          <a:bodyPr/>
          <a:lstStyle/>
          <a:p>
            <a:r>
              <a:rPr lang="en-US" dirty="0"/>
              <a:t>Inverse problems: Pulse reconstruction use case</a:t>
            </a:r>
          </a:p>
        </p:txBody>
      </p:sp>
      <p:sp>
        <p:nvSpPr>
          <p:cNvPr id="35" name="Slide Number Placeholder 6">
            <a:extLst>
              <a:ext uri="{FF2B5EF4-FFF2-40B4-BE49-F238E27FC236}">
                <a16:creationId xmlns:a16="http://schemas.microsoft.com/office/drawing/2014/main" id="{F08B3E54-1610-C651-7398-EF77A6EB22D5}"/>
              </a:ext>
            </a:extLst>
          </p:cNvPr>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21</a:t>
            </a:fld>
            <a:endParaRPr lang="en-US" sz="1200" dirty="0"/>
          </a:p>
        </p:txBody>
      </p:sp>
      <p:sp>
        <p:nvSpPr>
          <p:cNvPr id="2" name="TextBox 1">
            <a:extLst>
              <a:ext uri="{FF2B5EF4-FFF2-40B4-BE49-F238E27FC236}">
                <a16:creationId xmlns:a16="http://schemas.microsoft.com/office/drawing/2014/main" id="{13D4A3EC-FD28-B0CB-D43B-B6112E970E9A}"/>
              </a:ext>
            </a:extLst>
          </p:cNvPr>
          <p:cNvSpPr txBox="1"/>
          <p:nvPr/>
        </p:nvSpPr>
        <p:spPr>
          <a:xfrm>
            <a:off x="152400" y="2194247"/>
            <a:ext cx="6250639" cy="954107"/>
          </a:xfrm>
          <a:prstGeom prst="rect">
            <a:avLst/>
          </a:prstGeom>
          <a:noFill/>
        </p:spPr>
        <p:txBody>
          <a:bodyPr wrap="square" rtlCol="0">
            <a:spAutoFit/>
          </a:bodyPr>
          <a:lstStyle/>
          <a:p>
            <a:r>
              <a:rPr lang="en-US" sz="2000" b="1" dirty="0" err="1"/>
              <a:t>SoTA</a:t>
            </a:r>
            <a:r>
              <a:rPr lang="en-US" sz="2000" b="1" dirty="0"/>
              <a:t> Problems: </a:t>
            </a:r>
          </a:p>
          <a:p>
            <a:pPr marL="342900" indent="-342900">
              <a:buFont typeface="Arial" panose="020B0604020202020204" pitchFamily="34" charset="0"/>
              <a:buChar char="•"/>
            </a:pPr>
            <a:r>
              <a:rPr lang="en-US" dirty="0"/>
              <a:t>Iterative inverse solver: guess solution and check</a:t>
            </a:r>
          </a:p>
          <a:p>
            <a:pPr marL="342900" indent="-342900">
              <a:buFont typeface="Arial" panose="020B0604020202020204" pitchFamily="34" charset="0"/>
              <a:buChar char="•"/>
            </a:pPr>
            <a:r>
              <a:rPr lang="en-US" dirty="0"/>
              <a:t>Too slow for a MHz XFEL, large phase errors</a:t>
            </a:r>
          </a:p>
        </p:txBody>
      </p:sp>
      <p:sp>
        <p:nvSpPr>
          <p:cNvPr id="3" name="TextBox 2">
            <a:extLst>
              <a:ext uri="{FF2B5EF4-FFF2-40B4-BE49-F238E27FC236}">
                <a16:creationId xmlns:a16="http://schemas.microsoft.com/office/drawing/2014/main" id="{76F6E426-4289-35E8-40A0-5677E7E596A6}"/>
              </a:ext>
            </a:extLst>
          </p:cNvPr>
          <p:cNvSpPr txBox="1"/>
          <p:nvPr/>
        </p:nvSpPr>
        <p:spPr>
          <a:xfrm>
            <a:off x="152399" y="3190220"/>
            <a:ext cx="6250639" cy="1938992"/>
          </a:xfrm>
          <a:prstGeom prst="rect">
            <a:avLst/>
          </a:prstGeom>
          <a:noFill/>
        </p:spPr>
        <p:txBody>
          <a:bodyPr wrap="square" rtlCol="0">
            <a:spAutoFit/>
          </a:bodyPr>
          <a:lstStyle/>
          <a:p>
            <a:r>
              <a:rPr lang="en-US" sz="2000" b="1" dirty="0"/>
              <a:t>AI solution</a:t>
            </a:r>
          </a:p>
          <a:p>
            <a:pPr marL="342900" indent="-342900">
              <a:buFont typeface="Arial" panose="020B0604020202020204" pitchFamily="34" charset="0"/>
              <a:buChar char="•"/>
            </a:pPr>
            <a:r>
              <a:rPr lang="en-US" dirty="0"/>
              <a:t>NN solver is million fold faster at inference time</a:t>
            </a:r>
          </a:p>
          <a:p>
            <a:pPr marL="342900" indent="-342900">
              <a:buFont typeface="Arial" panose="020B0604020202020204" pitchFamily="34" charset="0"/>
              <a:buChar char="•"/>
            </a:pPr>
            <a:r>
              <a:rPr lang="en-US" dirty="0"/>
              <a:t>First consistent phase recovery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336867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BECDDC-A83F-47D8-B0FC-8590D8253CFA}"/>
              </a:ext>
            </a:extLst>
          </p:cNvPr>
          <p:cNvSpPr>
            <a:spLocks noGrp="1"/>
          </p:cNvSpPr>
          <p:nvPr>
            <p:ph type="sldNum" sz="quarter" idx="11"/>
          </p:nvPr>
        </p:nvSpPr>
        <p:spPr/>
        <p:txBody>
          <a:bodyPr/>
          <a:lstStyle/>
          <a:p>
            <a:fld id="{5BD36294-2849-48A8-8531-5354CF3095D2}" type="slidenum">
              <a:rPr lang="en-US" smtClean="0"/>
              <a:pPr/>
              <a:t>22</a:t>
            </a:fld>
            <a:endParaRPr lang="en-US" dirty="0"/>
          </a:p>
        </p:txBody>
      </p:sp>
      <p:sp>
        <p:nvSpPr>
          <p:cNvPr id="3" name="Title 2">
            <a:extLst>
              <a:ext uri="{FF2B5EF4-FFF2-40B4-BE49-F238E27FC236}">
                <a16:creationId xmlns:a16="http://schemas.microsoft.com/office/drawing/2014/main" id="{8218ADC8-ABDC-4E02-8B64-B2F0AE821794}"/>
              </a:ext>
            </a:extLst>
          </p:cNvPr>
          <p:cNvSpPr>
            <a:spLocks noGrp="1"/>
          </p:cNvSpPr>
          <p:nvPr>
            <p:ph type="title"/>
          </p:nvPr>
        </p:nvSpPr>
        <p:spPr/>
        <p:txBody>
          <a:bodyPr/>
          <a:lstStyle/>
          <a:p>
            <a:r>
              <a:rPr lang="en-US" dirty="0"/>
              <a:t>Inverse problems: differentiable simulations</a:t>
            </a:r>
          </a:p>
        </p:txBody>
      </p:sp>
      <p:sp>
        <p:nvSpPr>
          <p:cNvPr id="4" name="TextBox 3">
            <a:extLst>
              <a:ext uri="{FF2B5EF4-FFF2-40B4-BE49-F238E27FC236}">
                <a16:creationId xmlns:a16="http://schemas.microsoft.com/office/drawing/2014/main" id="{18983422-9F29-8942-B3B0-0671710B72A8}"/>
              </a:ext>
            </a:extLst>
          </p:cNvPr>
          <p:cNvSpPr txBox="1"/>
          <p:nvPr/>
        </p:nvSpPr>
        <p:spPr>
          <a:xfrm>
            <a:off x="228600" y="1447800"/>
            <a:ext cx="8303876" cy="400110"/>
          </a:xfrm>
          <a:prstGeom prst="rect">
            <a:avLst/>
          </a:prstGeom>
          <a:noFill/>
        </p:spPr>
        <p:txBody>
          <a:bodyPr wrap="none" rtlCol="0">
            <a:spAutoFit/>
          </a:bodyPr>
          <a:lstStyle/>
          <a:p>
            <a:r>
              <a:rPr lang="en-US" sz="2000" dirty="0"/>
              <a:t>Key requirement for PINNs/cycle-consistent NN: </a:t>
            </a:r>
            <a:r>
              <a:rPr lang="en-US" sz="2000" i="1" dirty="0"/>
              <a:t>differentiable</a:t>
            </a:r>
            <a:r>
              <a:rPr lang="en-US" sz="2000" dirty="0"/>
              <a:t> simulator</a:t>
            </a:r>
          </a:p>
        </p:txBody>
      </p:sp>
      <p:pic>
        <p:nvPicPr>
          <p:cNvPr id="7" name="Picture 6" descr="Diagram&#10;&#10;Description automatically generated">
            <a:extLst>
              <a:ext uri="{FF2B5EF4-FFF2-40B4-BE49-F238E27FC236}">
                <a16:creationId xmlns:a16="http://schemas.microsoft.com/office/drawing/2014/main" id="{E64B9F14-62EF-E279-4DC6-66196E37F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211" y="2842701"/>
            <a:ext cx="2852461" cy="3337141"/>
          </a:xfrm>
          <a:prstGeom prst="rect">
            <a:avLst/>
          </a:prstGeom>
        </p:spPr>
      </p:pic>
      <p:sp>
        <p:nvSpPr>
          <p:cNvPr id="8" name="TextBox 7">
            <a:extLst>
              <a:ext uri="{FF2B5EF4-FFF2-40B4-BE49-F238E27FC236}">
                <a16:creationId xmlns:a16="http://schemas.microsoft.com/office/drawing/2014/main" id="{42365751-9081-6EEC-B13D-38505D70A3CD}"/>
              </a:ext>
            </a:extLst>
          </p:cNvPr>
          <p:cNvSpPr txBox="1"/>
          <p:nvPr/>
        </p:nvSpPr>
        <p:spPr>
          <a:xfrm>
            <a:off x="451822" y="2460735"/>
            <a:ext cx="3390672" cy="369332"/>
          </a:xfrm>
          <a:prstGeom prst="rect">
            <a:avLst/>
          </a:prstGeom>
          <a:noFill/>
        </p:spPr>
        <p:txBody>
          <a:bodyPr wrap="none" rtlCol="0">
            <a:spAutoFit/>
          </a:bodyPr>
          <a:lstStyle/>
          <a:p>
            <a:r>
              <a:rPr lang="en-US" dirty="0" err="1"/>
              <a:t>LArTPC</a:t>
            </a:r>
            <a:r>
              <a:rPr lang="en-US" dirty="0"/>
              <a:t> (e.g. DUNE) simulator:</a:t>
            </a:r>
          </a:p>
        </p:txBody>
      </p:sp>
      <p:pic>
        <p:nvPicPr>
          <p:cNvPr id="11" name="Picture 10" descr="Diagram&#10;&#10;Description automatically generated">
            <a:extLst>
              <a:ext uri="{FF2B5EF4-FFF2-40B4-BE49-F238E27FC236}">
                <a16:creationId xmlns:a16="http://schemas.microsoft.com/office/drawing/2014/main" id="{8D7D1B3C-2DD5-0D1B-79EB-666B1324E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996314"/>
            <a:ext cx="4005878" cy="3172909"/>
          </a:xfrm>
          <a:prstGeom prst="rect">
            <a:avLst/>
          </a:prstGeom>
        </p:spPr>
      </p:pic>
      <p:sp>
        <p:nvSpPr>
          <p:cNvPr id="12" name="TextBox 11">
            <a:extLst>
              <a:ext uri="{FF2B5EF4-FFF2-40B4-BE49-F238E27FC236}">
                <a16:creationId xmlns:a16="http://schemas.microsoft.com/office/drawing/2014/main" id="{ECD45357-608A-DB24-B54D-590381F09482}"/>
              </a:ext>
            </a:extLst>
          </p:cNvPr>
          <p:cNvSpPr txBox="1"/>
          <p:nvPr/>
        </p:nvSpPr>
        <p:spPr>
          <a:xfrm>
            <a:off x="76200" y="6093023"/>
            <a:ext cx="4210768" cy="307777"/>
          </a:xfrm>
          <a:prstGeom prst="rect">
            <a:avLst/>
          </a:prstGeom>
          <a:noFill/>
        </p:spPr>
        <p:txBody>
          <a:bodyPr wrap="none" rtlCol="0">
            <a:spAutoFit/>
          </a:bodyPr>
          <a:lstStyle/>
          <a:p>
            <a:r>
              <a:rPr lang="en-US" sz="1400" dirty="0"/>
              <a:t>S. </a:t>
            </a:r>
            <a:r>
              <a:rPr lang="en-US" sz="1400" dirty="0" err="1"/>
              <a:t>Gasiorowski</a:t>
            </a:r>
            <a:r>
              <a:rPr lang="en-US" sz="1400" dirty="0"/>
              <a:t>, Y. </a:t>
            </a:r>
            <a:r>
              <a:rPr lang="en-US" sz="1400" dirty="0" err="1"/>
              <a:t>Nashed</a:t>
            </a:r>
            <a:r>
              <a:rPr lang="en-US" sz="1400" dirty="0"/>
              <a:t>, Y. Chen, K. </a:t>
            </a:r>
            <a:r>
              <a:rPr lang="en-US" sz="1400" dirty="0" err="1"/>
              <a:t>Terao</a:t>
            </a:r>
            <a:r>
              <a:rPr lang="en-US" sz="1400" dirty="0"/>
              <a:t> et al.</a:t>
            </a:r>
          </a:p>
        </p:txBody>
      </p:sp>
      <p:sp>
        <p:nvSpPr>
          <p:cNvPr id="13" name="TextBox 12">
            <a:extLst>
              <a:ext uri="{FF2B5EF4-FFF2-40B4-BE49-F238E27FC236}">
                <a16:creationId xmlns:a16="http://schemas.microsoft.com/office/drawing/2014/main" id="{54F5640A-989F-63B7-F4B2-87D7B22D0B34}"/>
              </a:ext>
            </a:extLst>
          </p:cNvPr>
          <p:cNvSpPr txBox="1"/>
          <p:nvPr/>
        </p:nvSpPr>
        <p:spPr>
          <a:xfrm>
            <a:off x="5379740" y="2460735"/>
            <a:ext cx="2390398" cy="369332"/>
          </a:xfrm>
          <a:prstGeom prst="rect">
            <a:avLst/>
          </a:prstGeom>
          <a:noFill/>
        </p:spPr>
        <p:txBody>
          <a:bodyPr wrap="none" rtlCol="0">
            <a:spAutoFit/>
          </a:bodyPr>
          <a:lstStyle/>
          <a:p>
            <a:r>
              <a:rPr lang="en-US" dirty="0"/>
              <a:t>MAGIS-100 simulator</a:t>
            </a:r>
          </a:p>
        </p:txBody>
      </p:sp>
      <p:pic>
        <p:nvPicPr>
          <p:cNvPr id="17412" name="Picture 4">
            <a:extLst>
              <a:ext uri="{FF2B5EF4-FFF2-40B4-BE49-F238E27FC236}">
                <a16:creationId xmlns:a16="http://schemas.microsoft.com/office/drawing/2014/main" id="{11C2C6B3-20AD-9A8B-3DE3-CA30276F99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8333"/>
          <a:stretch/>
        </p:blipFill>
        <p:spPr bwMode="auto">
          <a:xfrm>
            <a:off x="33337" y="4797623"/>
            <a:ext cx="1958861" cy="10814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3897CF9-3461-96C3-05B7-DB2FF0D4418A}"/>
              </a:ext>
            </a:extLst>
          </p:cNvPr>
          <p:cNvSpPr txBox="1"/>
          <p:nvPr/>
        </p:nvSpPr>
        <p:spPr>
          <a:xfrm>
            <a:off x="5379740" y="6090046"/>
            <a:ext cx="2667000" cy="307777"/>
          </a:xfrm>
          <a:prstGeom prst="rect">
            <a:avLst/>
          </a:prstGeom>
          <a:noFill/>
        </p:spPr>
        <p:txBody>
          <a:bodyPr wrap="square">
            <a:spAutoFit/>
          </a:bodyPr>
          <a:lstStyle/>
          <a:p>
            <a:r>
              <a:rPr lang="en-US" sz="1400" b="0" i="0" dirty="0">
                <a:solidFill>
                  <a:srgbClr val="222222"/>
                </a:solidFill>
                <a:effectLst/>
                <a:latin typeface="Arial" panose="020B0604020202020204" pitchFamily="34" charset="0"/>
              </a:rPr>
              <a:t>Cheong, </a:t>
            </a:r>
            <a:r>
              <a:rPr lang="en-US" sz="1400" b="0" i="0" dirty="0" err="1">
                <a:solidFill>
                  <a:srgbClr val="222222"/>
                </a:solidFill>
                <a:effectLst/>
                <a:latin typeface="Arial" panose="020B0604020202020204" pitchFamily="34" charset="0"/>
              </a:rPr>
              <a:t>Sanha</a:t>
            </a:r>
            <a:r>
              <a:rPr lang="en-US" sz="1400" b="0" i="0" dirty="0">
                <a:solidFill>
                  <a:srgbClr val="222222"/>
                </a:solidFill>
                <a:effectLst/>
                <a:latin typeface="Arial" panose="020B0604020202020204" pitchFamily="34" charset="0"/>
              </a:rPr>
              <a:t>, et al (2022)</a:t>
            </a:r>
            <a:endParaRPr lang="en-US" sz="1400" dirty="0"/>
          </a:p>
        </p:txBody>
      </p:sp>
    </p:spTree>
    <p:extLst>
      <p:ext uri="{BB962C8B-B14F-4D97-AF65-F5344CB8AC3E}">
        <p14:creationId xmlns:p14="http://schemas.microsoft.com/office/powerpoint/2010/main" val="2064631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21CB30-4F0C-452C-91DC-F82B0E88609E}"/>
              </a:ext>
            </a:extLst>
          </p:cNvPr>
          <p:cNvSpPr>
            <a:spLocks noGrp="1"/>
          </p:cNvSpPr>
          <p:nvPr>
            <p:ph type="sldNum" sz="quarter" idx="11"/>
          </p:nvPr>
        </p:nvSpPr>
        <p:spPr>
          <a:xfrm>
            <a:off x="8566150" y="6376987"/>
            <a:ext cx="318932" cy="404813"/>
          </a:xfrm>
        </p:spPr>
        <p:txBody>
          <a:bodyPr anchor="ctr">
            <a:normAutofit/>
          </a:bodyPr>
          <a:lstStyle/>
          <a:p>
            <a:pPr>
              <a:spcAft>
                <a:spcPts val="600"/>
              </a:spcAft>
            </a:pPr>
            <a:fld id="{86CB4B4D-7CA3-9044-876B-883B54F8677D}" type="slidenum">
              <a:rPr lang="en-US" smtClean="0"/>
              <a:pPr>
                <a:spcAft>
                  <a:spcPts val="600"/>
                </a:spcAft>
              </a:pPr>
              <a:t>23</a:t>
            </a:fld>
            <a:endParaRPr lang="en-US" dirty="0"/>
          </a:p>
        </p:txBody>
      </p:sp>
      <p:grpSp>
        <p:nvGrpSpPr>
          <p:cNvPr id="8" name="Group 7">
            <a:extLst>
              <a:ext uri="{FF2B5EF4-FFF2-40B4-BE49-F238E27FC236}">
                <a16:creationId xmlns:a16="http://schemas.microsoft.com/office/drawing/2014/main" id="{BDB16848-FA2F-7C33-75F0-197736C6731A}"/>
              </a:ext>
            </a:extLst>
          </p:cNvPr>
          <p:cNvGrpSpPr/>
          <p:nvPr/>
        </p:nvGrpSpPr>
        <p:grpSpPr>
          <a:xfrm>
            <a:off x="83190" y="3962400"/>
            <a:ext cx="8958542" cy="2905115"/>
            <a:chOff x="83190" y="3962400"/>
            <a:chExt cx="8958542" cy="2905115"/>
          </a:xfrm>
        </p:grpSpPr>
        <p:pic>
          <p:nvPicPr>
            <p:cNvPr id="2" name="Content Placeholder 6">
              <a:extLst>
                <a:ext uri="{FF2B5EF4-FFF2-40B4-BE49-F238E27FC236}">
                  <a16:creationId xmlns:a16="http://schemas.microsoft.com/office/drawing/2014/main" id="{B438E2AF-F6EA-A26D-0EDD-80565AC2D433}"/>
                </a:ext>
              </a:extLst>
            </p:cNvPr>
            <p:cNvPicPr>
              <a:picLocks noChangeAspect="1"/>
            </p:cNvPicPr>
            <p:nvPr/>
          </p:nvPicPr>
          <p:blipFill>
            <a:blip r:embed="rId2"/>
            <a:stretch>
              <a:fillRect/>
            </a:stretch>
          </p:blipFill>
          <p:spPr>
            <a:xfrm>
              <a:off x="83190" y="3962400"/>
              <a:ext cx="8958542" cy="2905115"/>
            </a:xfrm>
            <a:prstGeom prst="rect">
              <a:avLst/>
            </a:prstGeom>
          </p:spPr>
        </p:pic>
        <p:sp>
          <p:nvSpPr>
            <p:cNvPr id="7" name="TextBox 6">
              <a:extLst>
                <a:ext uri="{FF2B5EF4-FFF2-40B4-BE49-F238E27FC236}">
                  <a16:creationId xmlns:a16="http://schemas.microsoft.com/office/drawing/2014/main" id="{59358CD7-B322-C9CE-660A-287C3D6EEA5B}"/>
                </a:ext>
              </a:extLst>
            </p:cNvPr>
            <p:cNvSpPr txBox="1"/>
            <p:nvPr/>
          </p:nvSpPr>
          <p:spPr>
            <a:xfrm>
              <a:off x="1834698" y="6581001"/>
              <a:ext cx="2280102" cy="276999"/>
            </a:xfrm>
            <a:prstGeom prst="rect">
              <a:avLst/>
            </a:prstGeom>
            <a:noFill/>
          </p:spPr>
          <p:txBody>
            <a:bodyPr wrap="square" rtlCol="0">
              <a:spAutoFit/>
            </a:bodyPr>
            <a:lstStyle/>
            <a:p>
              <a:r>
                <a:rPr lang="en-US" sz="1200" dirty="0"/>
                <a:t>Greg </a:t>
              </a:r>
              <a:r>
                <a:rPr lang="en-US" sz="1200" dirty="0" err="1"/>
                <a:t>Pintilie</a:t>
              </a:r>
              <a:endParaRPr lang="en-US" sz="1200" dirty="0"/>
            </a:p>
          </p:txBody>
        </p:sp>
      </p:grpSp>
      <p:grpSp>
        <p:nvGrpSpPr>
          <p:cNvPr id="17" name="Group 16">
            <a:extLst>
              <a:ext uri="{FF2B5EF4-FFF2-40B4-BE49-F238E27FC236}">
                <a16:creationId xmlns:a16="http://schemas.microsoft.com/office/drawing/2014/main" id="{263550DA-05C5-10B5-BB48-DDA8BE6BAAB5}"/>
              </a:ext>
            </a:extLst>
          </p:cNvPr>
          <p:cNvGrpSpPr/>
          <p:nvPr/>
        </p:nvGrpSpPr>
        <p:grpSpPr>
          <a:xfrm>
            <a:off x="5257800" y="1861989"/>
            <a:ext cx="3608232" cy="1750786"/>
            <a:chOff x="4114800" y="1432391"/>
            <a:chExt cx="4876800" cy="2332784"/>
          </a:xfrm>
        </p:grpSpPr>
        <p:pic>
          <p:nvPicPr>
            <p:cNvPr id="23" name="Picture 22" descr="Diagram&#10;&#10;Description automatically generated">
              <a:extLst>
                <a:ext uri="{FF2B5EF4-FFF2-40B4-BE49-F238E27FC236}">
                  <a16:creationId xmlns:a16="http://schemas.microsoft.com/office/drawing/2014/main" id="{9030206D-AC07-6B43-828F-98CDC62E6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432391"/>
              <a:ext cx="4859042" cy="2317592"/>
            </a:xfrm>
            <a:prstGeom prst="rect">
              <a:avLst/>
            </a:prstGeom>
          </p:spPr>
        </p:pic>
        <p:sp>
          <p:nvSpPr>
            <p:cNvPr id="16" name="TextBox 15">
              <a:extLst>
                <a:ext uri="{FF2B5EF4-FFF2-40B4-BE49-F238E27FC236}">
                  <a16:creationId xmlns:a16="http://schemas.microsoft.com/office/drawing/2014/main" id="{56072392-E426-0FAA-577E-A09995CF1392}"/>
                </a:ext>
              </a:extLst>
            </p:cNvPr>
            <p:cNvSpPr txBox="1"/>
            <p:nvPr/>
          </p:nvSpPr>
          <p:spPr>
            <a:xfrm>
              <a:off x="7910855" y="3488176"/>
              <a:ext cx="1080745" cy="276999"/>
            </a:xfrm>
            <a:prstGeom prst="rect">
              <a:avLst/>
            </a:prstGeom>
            <a:noFill/>
          </p:spPr>
          <p:txBody>
            <a:bodyPr wrap="none" rtlCol="0">
              <a:spAutoFit/>
            </a:bodyPr>
            <a:lstStyle/>
            <a:p>
              <a:r>
                <a:rPr lang="en-US" sz="1200" dirty="0"/>
                <a:t>Kappel et al. </a:t>
              </a:r>
            </a:p>
          </p:txBody>
        </p:sp>
      </p:grpSp>
      <p:sp>
        <p:nvSpPr>
          <p:cNvPr id="18" name="TextBox 17">
            <a:extLst>
              <a:ext uri="{FF2B5EF4-FFF2-40B4-BE49-F238E27FC236}">
                <a16:creationId xmlns:a16="http://schemas.microsoft.com/office/drawing/2014/main" id="{60CFA567-A48B-8BD4-37CB-33FCFBCFAD44}"/>
              </a:ext>
            </a:extLst>
          </p:cNvPr>
          <p:cNvSpPr txBox="1"/>
          <p:nvPr/>
        </p:nvSpPr>
        <p:spPr>
          <a:xfrm>
            <a:off x="106704" y="1383268"/>
            <a:ext cx="6314549" cy="400110"/>
          </a:xfrm>
          <a:prstGeom prst="rect">
            <a:avLst/>
          </a:prstGeom>
          <a:noFill/>
        </p:spPr>
        <p:txBody>
          <a:bodyPr wrap="none" rtlCol="0">
            <a:spAutoFit/>
          </a:bodyPr>
          <a:lstStyle/>
          <a:p>
            <a:r>
              <a:rPr lang="en-US" sz="2000" dirty="0"/>
              <a:t>Single-particle imaging of biomolecules with Cryo-EM:</a:t>
            </a:r>
          </a:p>
        </p:txBody>
      </p:sp>
      <p:sp>
        <p:nvSpPr>
          <p:cNvPr id="20" name="TextBox 19">
            <a:extLst>
              <a:ext uri="{FF2B5EF4-FFF2-40B4-BE49-F238E27FC236}">
                <a16:creationId xmlns:a16="http://schemas.microsoft.com/office/drawing/2014/main" id="{5002A0C2-5104-66D9-62F1-6D76E8E76A35}"/>
              </a:ext>
            </a:extLst>
          </p:cNvPr>
          <p:cNvSpPr txBox="1"/>
          <p:nvPr/>
        </p:nvSpPr>
        <p:spPr>
          <a:xfrm>
            <a:off x="106704" y="1861989"/>
            <a:ext cx="4465296" cy="1477328"/>
          </a:xfrm>
          <a:prstGeom prst="rect">
            <a:avLst/>
          </a:prstGeom>
          <a:noFill/>
        </p:spPr>
        <p:txBody>
          <a:bodyPr wrap="square">
            <a:spAutoFit/>
          </a:bodyPr>
          <a:lstStyle/>
          <a:p>
            <a:pPr marL="285750" indent="-285750">
              <a:buFont typeface="Arial" panose="020B0604020202020204" pitchFamily="34" charset="0"/>
              <a:buChar char="•"/>
            </a:pPr>
            <a:r>
              <a:rPr lang="en-US" dirty="0"/>
              <a:t>Structures for un-crystallizable proteins/RNA</a:t>
            </a:r>
          </a:p>
          <a:p>
            <a:pPr marL="285750" indent="-285750">
              <a:buFont typeface="Arial" panose="020B0604020202020204" pitchFamily="34" charset="0"/>
              <a:buChar char="•"/>
            </a:pPr>
            <a:r>
              <a:rPr lang="en-US" dirty="0"/>
              <a:t>Closer to in-vivo than a crystal</a:t>
            </a:r>
          </a:p>
          <a:p>
            <a:pPr marL="285750" indent="-285750">
              <a:buFont typeface="Arial" panose="020B0604020202020204" pitchFamily="34" charset="0"/>
              <a:buChar char="•"/>
            </a:pPr>
            <a:r>
              <a:rPr lang="en-US" dirty="0"/>
              <a:t>Access to </a:t>
            </a:r>
            <a:r>
              <a:rPr lang="en-US" i="1" dirty="0"/>
              <a:t>conformations </a:t>
            </a:r>
            <a:r>
              <a:rPr lang="en-US" dirty="0"/>
              <a:t>not just average structures</a:t>
            </a:r>
          </a:p>
        </p:txBody>
      </p:sp>
      <p:sp>
        <p:nvSpPr>
          <p:cNvPr id="9" name="Title 2">
            <a:extLst>
              <a:ext uri="{FF2B5EF4-FFF2-40B4-BE49-F238E27FC236}">
                <a16:creationId xmlns:a16="http://schemas.microsoft.com/office/drawing/2014/main" id="{FCBF96A1-BA08-0D7C-F567-412D3B332976}"/>
              </a:ext>
            </a:extLst>
          </p:cNvPr>
          <p:cNvSpPr>
            <a:spLocks noGrp="1"/>
          </p:cNvSpPr>
          <p:nvPr>
            <p:ph type="title"/>
          </p:nvPr>
        </p:nvSpPr>
        <p:spPr>
          <a:xfrm>
            <a:off x="451822" y="129092"/>
            <a:ext cx="8103570" cy="753033"/>
          </a:xfrm>
        </p:spPr>
        <p:txBody>
          <a:bodyPr/>
          <a:lstStyle/>
          <a:p>
            <a:r>
              <a:rPr lang="en-US" dirty="0"/>
              <a:t>Inverse problems: Single-particle imaging</a:t>
            </a:r>
          </a:p>
        </p:txBody>
      </p:sp>
    </p:spTree>
    <p:extLst>
      <p:ext uri="{BB962C8B-B14F-4D97-AF65-F5344CB8AC3E}">
        <p14:creationId xmlns:p14="http://schemas.microsoft.com/office/powerpoint/2010/main" val="20957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58428FE8-A07D-854B-9A63-5ACA3AF54ADB}"/>
              </a:ext>
            </a:extLst>
          </p:cNvPr>
          <p:cNvSpPr>
            <a:spLocks noGrp="1"/>
          </p:cNvSpPr>
          <p:nvPr>
            <p:ph type="sldNum" sz="quarter" idx="11"/>
          </p:nvPr>
        </p:nvSpPr>
        <p:spPr>
          <a:xfrm>
            <a:off x="8566150" y="6376987"/>
            <a:ext cx="318932" cy="404813"/>
          </a:xfrm>
        </p:spPr>
        <p:txBody>
          <a:bodyPr anchor="ctr">
            <a:normAutofit/>
          </a:bodyPr>
          <a:lstStyle/>
          <a:p>
            <a:pPr>
              <a:spcAft>
                <a:spcPts val="600"/>
              </a:spcAft>
            </a:pPr>
            <a:fld id="{86CB4B4D-7CA3-9044-876B-883B54F8677D}" type="slidenum">
              <a:rPr lang="en-US" smtClean="0"/>
              <a:pPr>
                <a:spcAft>
                  <a:spcPts val="600"/>
                </a:spcAft>
              </a:pPr>
              <a:t>24</a:t>
            </a:fld>
            <a:endParaRPr lang="en-US" dirty="0"/>
          </a:p>
        </p:txBody>
      </p:sp>
      <p:sp>
        <p:nvSpPr>
          <p:cNvPr id="3" name="TextBox 2">
            <a:extLst>
              <a:ext uri="{FF2B5EF4-FFF2-40B4-BE49-F238E27FC236}">
                <a16:creationId xmlns:a16="http://schemas.microsoft.com/office/drawing/2014/main" id="{21E1D837-CDA1-C440-AC83-5D17DEF6A6D4}"/>
              </a:ext>
            </a:extLst>
          </p:cNvPr>
          <p:cNvSpPr txBox="1"/>
          <p:nvPr/>
        </p:nvSpPr>
        <p:spPr>
          <a:xfrm>
            <a:off x="381000" y="1352258"/>
            <a:ext cx="4584909" cy="400110"/>
          </a:xfrm>
          <a:prstGeom prst="rect">
            <a:avLst/>
          </a:prstGeom>
          <a:noFill/>
        </p:spPr>
        <p:txBody>
          <a:bodyPr wrap="none" rtlCol="0">
            <a:spAutoFit/>
          </a:bodyPr>
          <a:lstStyle/>
          <a:p>
            <a:r>
              <a:rPr lang="en-US" sz="2000" dirty="0"/>
              <a:t>Recast as a repeated inverse problem:</a:t>
            </a:r>
          </a:p>
        </p:txBody>
      </p:sp>
      <p:sp>
        <p:nvSpPr>
          <p:cNvPr id="5" name="TextBox 4">
            <a:extLst>
              <a:ext uri="{FF2B5EF4-FFF2-40B4-BE49-F238E27FC236}">
                <a16:creationId xmlns:a16="http://schemas.microsoft.com/office/drawing/2014/main" id="{6676223B-AFCA-4A43-AB45-74594D9012DD}"/>
              </a:ext>
            </a:extLst>
          </p:cNvPr>
          <p:cNvSpPr txBox="1"/>
          <p:nvPr/>
        </p:nvSpPr>
        <p:spPr>
          <a:xfrm>
            <a:off x="4847798" y="2816369"/>
            <a:ext cx="1324402" cy="338554"/>
          </a:xfrm>
          <a:prstGeom prst="rect">
            <a:avLst/>
          </a:prstGeom>
          <a:noFill/>
        </p:spPr>
        <p:txBody>
          <a:bodyPr wrap="none" rtlCol="0">
            <a:spAutoFit/>
          </a:bodyPr>
          <a:lstStyle/>
          <a:p>
            <a:r>
              <a:rPr lang="en-US" sz="1600" dirty="0"/>
              <a:t>Density map</a:t>
            </a:r>
          </a:p>
        </p:txBody>
      </p:sp>
      <p:grpSp>
        <p:nvGrpSpPr>
          <p:cNvPr id="18" name="Group 17">
            <a:extLst>
              <a:ext uri="{FF2B5EF4-FFF2-40B4-BE49-F238E27FC236}">
                <a16:creationId xmlns:a16="http://schemas.microsoft.com/office/drawing/2014/main" id="{EB7EE52B-F35A-B144-A055-3C57ABF8C258}"/>
              </a:ext>
            </a:extLst>
          </p:cNvPr>
          <p:cNvGrpSpPr/>
          <p:nvPr/>
        </p:nvGrpSpPr>
        <p:grpSpPr>
          <a:xfrm>
            <a:off x="4020538" y="3349769"/>
            <a:ext cx="633344" cy="633344"/>
            <a:chOff x="5613272" y="3839243"/>
            <a:chExt cx="633344" cy="633344"/>
          </a:xfrm>
        </p:grpSpPr>
        <p:pic>
          <p:nvPicPr>
            <p:cNvPr id="20" name="Image" descr="Image">
              <a:extLst>
                <a:ext uri="{FF2B5EF4-FFF2-40B4-BE49-F238E27FC236}">
                  <a16:creationId xmlns:a16="http://schemas.microsoft.com/office/drawing/2014/main" id="{899FCFB5-3107-6744-9275-8CC6462CBB39}"/>
                </a:ext>
              </a:extLst>
            </p:cNvPr>
            <p:cNvPicPr>
              <a:picLocks noChangeAspect="1"/>
            </p:cNvPicPr>
            <p:nvPr/>
          </p:nvPicPr>
          <p:blipFill>
            <a:blip r:embed="rId2"/>
            <a:stretch>
              <a:fillRect/>
            </a:stretch>
          </p:blipFill>
          <p:spPr>
            <a:xfrm>
              <a:off x="5613272" y="3839243"/>
              <a:ext cx="633344" cy="633344"/>
            </a:xfrm>
            <a:prstGeom prst="rect">
              <a:avLst/>
            </a:prstGeom>
            <a:ln w="12700" cap="flat">
              <a:noFill/>
              <a:miter lim="400000"/>
            </a:ln>
            <a:effectLst/>
          </p:spPr>
        </p:pic>
        <p:sp>
          <p:nvSpPr>
            <p:cNvPr id="22" name="Circle">
              <a:extLst>
                <a:ext uri="{FF2B5EF4-FFF2-40B4-BE49-F238E27FC236}">
                  <a16:creationId xmlns:a16="http://schemas.microsoft.com/office/drawing/2014/main" id="{1BC9822F-E534-E342-B647-06C5FD9CB354}"/>
                </a:ext>
              </a:extLst>
            </p:cNvPr>
            <p:cNvSpPr/>
            <p:nvPr/>
          </p:nvSpPr>
          <p:spPr>
            <a:xfrm>
              <a:off x="6017070" y="4128759"/>
              <a:ext cx="48403" cy="48403"/>
            </a:xfrm>
            <a:prstGeom prst="ellipse">
              <a:avLst/>
            </a:prstGeom>
            <a:gradFill flip="none" rotWithShape="1">
              <a:gsLst>
                <a:gs pos="0">
                  <a:schemeClr val="accent1">
                    <a:hueOff val="-473915"/>
                    <a:lumOff val="24720"/>
                  </a:schemeClr>
                </a:gs>
                <a:gs pos="35000">
                  <a:srgbClr val="FFE4D1"/>
                </a:gs>
                <a:gs pos="100000">
                  <a:schemeClr val="accent1">
                    <a:hueOff val="-591707"/>
                    <a:lumOff val="34068"/>
                  </a:schemeClr>
                </a:gs>
              </a:gsLst>
              <a:lin ang="16200000" scaled="0"/>
            </a:gradFill>
            <a:ln w="25400" cap="flat">
              <a:solidFill>
                <a:srgbClr val="FEA83A"/>
              </a:solidFill>
              <a:prstDash val="solid"/>
              <a:round/>
            </a:ln>
            <a:effectLst>
              <a:outerShdw blurRad="101600" dist="50800" dir="5400000" rotWithShape="0">
                <a:srgbClr val="000000">
                  <a:alpha val="38000"/>
                </a:srgbClr>
              </a:outerShdw>
            </a:effectLst>
          </p:spPr>
          <p:txBody>
            <a:bodyPr wrap="square" lIns="19050" tIns="19050" rIns="19050" bIns="19050" numCol="1" anchor="ctr">
              <a:noAutofit/>
            </a:bodyPr>
            <a:lstStyle/>
            <a:p>
              <a:endParaRPr sz="675"/>
            </a:p>
          </p:txBody>
        </p:sp>
      </p:grpSp>
      <p:grpSp>
        <p:nvGrpSpPr>
          <p:cNvPr id="26" name="Group 25">
            <a:extLst>
              <a:ext uri="{FF2B5EF4-FFF2-40B4-BE49-F238E27FC236}">
                <a16:creationId xmlns:a16="http://schemas.microsoft.com/office/drawing/2014/main" id="{6FBE2D16-9CD9-204D-9B00-85A4C7F8476B}"/>
              </a:ext>
            </a:extLst>
          </p:cNvPr>
          <p:cNvGrpSpPr/>
          <p:nvPr/>
        </p:nvGrpSpPr>
        <p:grpSpPr>
          <a:xfrm>
            <a:off x="4019592" y="3935625"/>
            <a:ext cx="633344" cy="633344"/>
            <a:chOff x="5613272" y="3907679"/>
            <a:chExt cx="633344" cy="633344"/>
          </a:xfrm>
        </p:grpSpPr>
        <p:pic>
          <p:nvPicPr>
            <p:cNvPr id="28" name="Image" descr="Image">
              <a:extLst>
                <a:ext uri="{FF2B5EF4-FFF2-40B4-BE49-F238E27FC236}">
                  <a16:creationId xmlns:a16="http://schemas.microsoft.com/office/drawing/2014/main" id="{0310149B-5908-6045-915F-277E05E60AB8}"/>
                </a:ext>
              </a:extLst>
            </p:cNvPr>
            <p:cNvPicPr>
              <a:picLocks noChangeAspect="1"/>
            </p:cNvPicPr>
            <p:nvPr/>
          </p:nvPicPr>
          <p:blipFill>
            <a:blip r:embed="rId2"/>
            <a:stretch>
              <a:fillRect/>
            </a:stretch>
          </p:blipFill>
          <p:spPr>
            <a:xfrm>
              <a:off x="5613272" y="3907679"/>
              <a:ext cx="633344" cy="633344"/>
            </a:xfrm>
            <a:prstGeom prst="rect">
              <a:avLst/>
            </a:prstGeom>
            <a:ln w="12700" cap="flat">
              <a:noFill/>
              <a:miter lim="400000"/>
            </a:ln>
            <a:effectLst/>
          </p:spPr>
        </p:pic>
        <p:sp>
          <p:nvSpPr>
            <p:cNvPr id="29" name="Circle">
              <a:extLst>
                <a:ext uri="{FF2B5EF4-FFF2-40B4-BE49-F238E27FC236}">
                  <a16:creationId xmlns:a16="http://schemas.microsoft.com/office/drawing/2014/main" id="{915964A3-DE2A-4B42-9BD0-01DDAFD190FD}"/>
                </a:ext>
              </a:extLst>
            </p:cNvPr>
            <p:cNvSpPr/>
            <p:nvPr/>
          </p:nvSpPr>
          <p:spPr>
            <a:xfrm>
              <a:off x="5789416" y="4128759"/>
              <a:ext cx="48403" cy="48403"/>
            </a:xfrm>
            <a:prstGeom prst="ellipse">
              <a:avLst/>
            </a:prstGeom>
            <a:gradFill flip="none" rotWithShape="1">
              <a:gsLst>
                <a:gs pos="0">
                  <a:schemeClr val="accent1">
                    <a:hueOff val="-473915"/>
                    <a:lumOff val="24720"/>
                  </a:schemeClr>
                </a:gs>
                <a:gs pos="35000">
                  <a:srgbClr val="FFE4D1"/>
                </a:gs>
                <a:gs pos="100000">
                  <a:schemeClr val="accent1">
                    <a:hueOff val="-591707"/>
                    <a:lumOff val="34068"/>
                  </a:schemeClr>
                </a:gs>
              </a:gsLst>
              <a:lin ang="16200000" scaled="0"/>
            </a:gradFill>
            <a:ln w="25400" cap="flat">
              <a:solidFill>
                <a:srgbClr val="FEA83A"/>
              </a:solidFill>
              <a:prstDash val="solid"/>
              <a:round/>
            </a:ln>
            <a:effectLst>
              <a:outerShdw blurRad="101600" dist="50800" dir="5400000" rotWithShape="0">
                <a:srgbClr val="000000">
                  <a:alpha val="38000"/>
                </a:srgbClr>
              </a:outerShdw>
            </a:effectLst>
          </p:spPr>
          <p:txBody>
            <a:bodyPr wrap="square" lIns="19050" tIns="19050" rIns="19050" bIns="19050" numCol="1" anchor="ctr">
              <a:noAutofit/>
            </a:bodyPr>
            <a:lstStyle/>
            <a:p>
              <a:endParaRPr sz="675"/>
            </a:p>
          </p:txBody>
        </p:sp>
      </p:grpSp>
      <p:grpSp>
        <p:nvGrpSpPr>
          <p:cNvPr id="30" name="Group 29">
            <a:extLst>
              <a:ext uri="{FF2B5EF4-FFF2-40B4-BE49-F238E27FC236}">
                <a16:creationId xmlns:a16="http://schemas.microsoft.com/office/drawing/2014/main" id="{A1DC80BD-204C-B444-9362-C65B4E2074B1}"/>
              </a:ext>
            </a:extLst>
          </p:cNvPr>
          <p:cNvGrpSpPr/>
          <p:nvPr/>
        </p:nvGrpSpPr>
        <p:grpSpPr>
          <a:xfrm>
            <a:off x="4019592" y="4545225"/>
            <a:ext cx="633344" cy="633344"/>
            <a:chOff x="5613272" y="3907679"/>
            <a:chExt cx="633344" cy="633344"/>
          </a:xfrm>
        </p:grpSpPr>
        <p:pic>
          <p:nvPicPr>
            <p:cNvPr id="31" name="Image" descr="Image">
              <a:extLst>
                <a:ext uri="{FF2B5EF4-FFF2-40B4-BE49-F238E27FC236}">
                  <a16:creationId xmlns:a16="http://schemas.microsoft.com/office/drawing/2014/main" id="{EA881DCB-D4A7-B642-80CE-6C4C53E3A8F5}"/>
                </a:ext>
              </a:extLst>
            </p:cNvPr>
            <p:cNvPicPr>
              <a:picLocks noChangeAspect="1"/>
            </p:cNvPicPr>
            <p:nvPr/>
          </p:nvPicPr>
          <p:blipFill>
            <a:blip r:embed="rId2"/>
            <a:stretch>
              <a:fillRect/>
            </a:stretch>
          </p:blipFill>
          <p:spPr>
            <a:xfrm>
              <a:off x="5613272" y="3907679"/>
              <a:ext cx="633344" cy="633344"/>
            </a:xfrm>
            <a:prstGeom prst="rect">
              <a:avLst/>
            </a:prstGeom>
            <a:ln w="12700" cap="flat">
              <a:noFill/>
              <a:miter lim="400000"/>
            </a:ln>
            <a:effectLst/>
          </p:spPr>
        </p:pic>
        <p:sp>
          <p:nvSpPr>
            <p:cNvPr id="32" name="Circle">
              <a:extLst>
                <a:ext uri="{FF2B5EF4-FFF2-40B4-BE49-F238E27FC236}">
                  <a16:creationId xmlns:a16="http://schemas.microsoft.com/office/drawing/2014/main" id="{8B71AC10-DFAC-5246-BA74-2E754E548CCC}"/>
                </a:ext>
              </a:extLst>
            </p:cNvPr>
            <p:cNvSpPr/>
            <p:nvPr/>
          </p:nvSpPr>
          <p:spPr>
            <a:xfrm>
              <a:off x="5941816" y="4388623"/>
              <a:ext cx="48403" cy="48403"/>
            </a:xfrm>
            <a:prstGeom prst="ellipse">
              <a:avLst/>
            </a:prstGeom>
            <a:gradFill flip="none" rotWithShape="1">
              <a:gsLst>
                <a:gs pos="0">
                  <a:schemeClr val="accent1">
                    <a:hueOff val="-473915"/>
                    <a:lumOff val="24720"/>
                  </a:schemeClr>
                </a:gs>
                <a:gs pos="35000">
                  <a:srgbClr val="FFE4D1"/>
                </a:gs>
                <a:gs pos="100000">
                  <a:schemeClr val="accent1">
                    <a:hueOff val="-591707"/>
                    <a:lumOff val="34068"/>
                  </a:schemeClr>
                </a:gs>
              </a:gsLst>
              <a:lin ang="16200000" scaled="0"/>
            </a:gradFill>
            <a:ln w="25400" cap="flat">
              <a:solidFill>
                <a:srgbClr val="FEA83A"/>
              </a:solidFill>
              <a:prstDash val="solid"/>
              <a:round/>
            </a:ln>
            <a:effectLst>
              <a:outerShdw blurRad="101600" dist="50800" dir="5400000" rotWithShape="0">
                <a:srgbClr val="000000">
                  <a:alpha val="38000"/>
                </a:srgbClr>
              </a:outerShdw>
            </a:effectLst>
          </p:spPr>
          <p:txBody>
            <a:bodyPr wrap="square" lIns="19050" tIns="19050" rIns="19050" bIns="19050" numCol="1" anchor="ctr">
              <a:noAutofit/>
            </a:bodyPr>
            <a:lstStyle/>
            <a:p>
              <a:endParaRPr sz="675"/>
            </a:p>
          </p:txBody>
        </p:sp>
      </p:grpSp>
      <p:grpSp>
        <p:nvGrpSpPr>
          <p:cNvPr id="33" name="Group 32">
            <a:extLst>
              <a:ext uri="{FF2B5EF4-FFF2-40B4-BE49-F238E27FC236}">
                <a16:creationId xmlns:a16="http://schemas.microsoft.com/office/drawing/2014/main" id="{EB7C0B3E-95B7-B74B-8F5A-DC082437EAE1}"/>
              </a:ext>
            </a:extLst>
          </p:cNvPr>
          <p:cNvGrpSpPr/>
          <p:nvPr/>
        </p:nvGrpSpPr>
        <p:grpSpPr>
          <a:xfrm>
            <a:off x="4019592" y="5154825"/>
            <a:ext cx="633344" cy="633344"/>
            <a:chOff x="5613272" y="3907679"/>
            <a:chExt cx="633344" cy="633344"/>
          </a:xfrm>
        </p:grpSpPr>
        <p:pic>
          <p:nvPicPr>
            <p:cNvPr id="34" name="Image" descr="Image">
              <a:extLst>
                <a:ext uri="{FF2B5EF4-FFF2-40B4-BE49-F238E27FC236}">
                  <a16:creationId xmlns:a16="http://schemas.microsoft.com/office/drawing/2014/main" id="{F2776B3C-DA55-6946-869A-B912A80FB072}"/>
                </a:ext>
              </a:extLst>
            </p:cNvPr>
            <p:cNvPicPr>
              <a:picLocks noChangeAspect="1"/>
            </p:cNvPicPr>
            <p:nvPr/>
          </p:nvPicPr>
          <p:blipFill>
            <a:blip r:embed="rId2"/>
            <a:stretch>
              <a:fillRect/>
            </a:stretch>
          </p:blipFill>
          <p:spPr>
            <a:xfrm>
              <a:off x="5613272" y="3907679"/>
              <a:ext cx="633344" cy="633344"/>
            </a:xfrm>
            <a:prstGeom prst="rect">
              <a:avLst/>
            </a:prstGeom>
            <a:ln w="12700" cap="flat">
              <a:noFill/>
              <a:miter lim="400000"/>
            </a:ln>
            <a:effectLst/>
          </p:spPr>
        </p:pic>
        <p:sp>
          <p:nvSpPr>
            <p:cNvPr id="35" name="Circle">
              <a:extLst>
                <a:ext uri="{FF2B5EF4-FFF2-40B4-BE49-F238E27FC236}">
                  <a16:creationId xmlns:a16="http://schemas.microsoft.com/office/drawing/2014/main" id="{182A7014-51A5-4A45-9E27-07B8D28A03FF}"/>
                </a:ext>
              </a:extLst>
            </p:cNvPr>
            <p:cNvSpPr/>
            <p:nvPr/>
          </p:nvSpPr>
          <p:spPr>
            <a:xfrm>
              <a:off x="5865616" y="4128759"/>
              <a:ext cx="48403" cy="48403"/>
            </a:xfrm>
            <a:prstGeom prst="ellipse">
              <a:avLst/>
            </a:prstGeom>
            <a:gradFill flip="none" rotWithShape="1">
              <a:gsLst>
                <a:gs pos="0">
                  <a:schemeClr val="accent1">
                    <a:hueOff val="-473915"/>
                    <a:lumOff val="24720"/>
                  </a:schemeClr>
                </a:gs>
                <a:gs pos="35000">
                  <a:srgbClr val="FFE4D1"/>
                </a:gs>
                <a:gs pos="100000">
                  <a:schemeClr val="accent1">
                    <a:hueOff val="-591707"/>
                    <a:lumOff val="34068"/>
                  </a:schemeClr>
                </a:gs>
              </a:gsLst>
              <a:lin ang="16200000" scaled="0"/>
            </a:gradFill>
            <a:ln w="25400" cap="flat">
              <a:solidFill>
                <a:srgbClr val="FEA83A"/>
              </a:solidFill>
              <a:prstDash val="solid"/>
              <a:round/>
            </a:ln>
            <a:effectLst>
              <a:outerShdw blurRad="101600" dist="50800" dir="5400000" rotWithShape="0">
                <a:srgbClr val="000000">
                  <a:alpha val="38000"/>
                </a:srgbClr>
              </a:outerShdw>
            </a:effectLst>
          </p:spPr>
          <p:txBody>
            <a:bodyPr wrap="square" lIns="19050" tIns="19050" rIns="19050" bIns="19050" numCol="1" anchor="ctr">
              <a:noAutofit/>
            </a:bodyPr>
            <a:lstStyle/>
            <a:p>
              <a:endParaRPr sz="675"/>
            </a:p>
          </p:txBody>
        </p:sp>
      </p:grpSp>
      <p:grpSp>
        <p:nvGrpSpPr>
          <p:cNvPr id="36" name="Group 35">
            <a:extLst>
              <a:ext uri="{FF2B5EF4-FFF2-40B4-BE49-F238E27FC236}">
                <a16:creationId xmlns:a16="http://schemas.microsoft.com/office/drawing/2014/main" id="{FA08EA92-E481-FC49-B948-74C19EDC9C01}"/>
              </a:ext>
            </a:extLst>
          </p:cNvPr>
          <p:cNvGrpSpPr/>
          <p:nvPr/>
        </p:nvGrpSpPr>
        <p:grpSpPr>
          <a:xfrm>
            <a:off x="4019592" y="5764425"/>
            <a:ext cx="633344" cy="633344"/>
            <a:chOff x="5613272" y="3907679"/>
            <a:chExt cx="633344" cy="633344"/>
          </a:xfrm>
        </p:grpSpPr>
        <p:pic>
          <p:nvPicPr>
            <p:cNvPr id="37" name="Image" descr="Image">
              <a:extLst>
                <a:ext uri="{FF2B5EF4-FFF2-40B4-BE49-F238E27FC236}">
                  <a16:creationId xmlns:a16="http://schemas.microsoft.com/office/drawing/2014/main" id="{839CA5B9-C3C4-6A4A-B62F-D701395FD36A}"/>
                </a:ext>
              </a:extLst>
            </p:cNvPr>
            <p:cNvPicPr>
              <a:picLocks noChangeAspect="1"/>
            </p:cNvPicPr>
            <p:nvPr/>
          </p:nvPicPr>
          <p:blipFill>
            <a:blip r:embed="rId2"/>
            <a:stretch>
              <a:fillRect/>
            </a:stretch>
          </p:blipFill>
          <p:spPr>
            <a:xfrm>
              <a:off x="5613272" y="3907679"/>
              <a:ext cx="633344" cy="633344"/>
            </a:xfrm>
            <a:prstGeom prst="rect">
              <a:avLst/>
            </a:prstGeom>
            <a:ln w="12700" cap="flat">
              <a:noFill/>
              <a:miter lim="400000"/>
            </a:ln>
            <a:effectLst/>
          </p:spPr>
        </p:pic>
        <p:sp>
          <p:nvSpPr>
            <p:cNvPr id="38" name="Circle">
              <a:extLst>
                <a:ext uri="{FF2B5EF4-FFF2-40B4-BE49-F238E27FC236}">
                  <a16:creationId xmlns:a16="http://schemas.microsoft.com/office/drawing/2014/main" id="{D91220C3-2552-394C-B486-5FBF1389B51A}"/>
                </a:ext>
              </a:extLst>
            </p:cNvPr>
            <p:cNvSpPr/>
            <p:nvPr/>
          </p:nvSpPr>
          <p:spPr>
            <a:xfrm>
              <a:off x="6045813" y="4264020"/>
              <a:ext cx="48403" cy="48403"/>
            </a:xfrm>
            <a:prstGeom prst="ellipse">
              <a:avLst/>
            </a:prstGeom>
            <a:gradFill flip="none" rotWithShape="1">
              <a:gsLst>
                <a:gs pos="0">
                  <a:schemeClr val="accent1">
                    <a:hueOff val="-473915"/>
                    <a:lumOff val="24720"/>
                  </a:schemeClr>
                </a:gs>
                <a:gs pos="35000">
                  <a:srgbClr val="FFE4D1"/>
                </a:gs>
                <a:gs pos="100000">
                  <a:schemeClr val="accent1">
                    <a:hueOff val="-591707"/>
                    <a:lumOff val="34068"/>
                  </a:schemeClr>
                </a:gs>
              </a:gsLst>
              <a:lin ang="16200000" scaled="0"/>
            </a:gradFill>
            <a:ln w="25400" cap="flat">
              <a:solidFill>
                <a:srgbClr val="FEA83A"/>
              </a:solidFill>
              <a:prstDash val="solid"/>
              <a:round/>
            </a:ln>
            <a:effectLst>
              <a:outerShdw blurRad="101600" dist="50800" dir="5400000" rotWithShape="0">
                <a:srgbClr val="000000">
                  <a:alpha val="38000"/>
                </a:srgbClr>
              </a:outerShdw>
            </a:effectLst>
          </p:spPr>
          <p:txBody>
            <a:bodyPr wrap="square" lIns="19050" tIns="19050" rIns="19050" bIns="19050" numCol="1" anchor="ctr">
              <a:noAutofit/>
            </a:bodyPr>
            <a:lstStyle/>
            <a:p>
              <a:endParaRPr sz="675"/>
            </a:p>
          </p:txBody>
        </p:sp>
      </p:grpSp>
      <p:sp>
        <p:nvSpPr>
          <p:cNvPr id="40" name="TextBox 39">
            <a:extLst>
              <a:ext uri="{FF2B5EF4-FFF2-40B4-BE49-F238E27FC236}">
                <a16:creationId xmlns:a16="http://schemas.microsoft.com/office/drawing/2014/main" id="{4BCCB634-2C18-9049-ACEB-6B9F0882EFAD}"/>
              </a:ext>
            </a:extLst>
          </p:cNvPr>
          <p:cNvSpPr txBox="1"/>
          <p:nvPr/>
        </p:nvSpPr>
        <p:spPr>
          <a:xfrm>
            <a:off x="1371600" y="2019608"/>
            <a:ext cx="5883429" cy="646331"/>
          </a:xfrm>
          <a:prstGeom prst="rect">
            <a:avLst/>
          </a:prstGeom>
          <a:noFill/>
        </p:spPr>
        <p:txBody>
          <a:bodyPr wrap="square" rtlCol="0">
            <a:spAutoFit/>
          </a:bodyPr>
          <a:lstStyle/>
          <a:p>
            <a:pPr algn="ctr"/>
            <a:r>
              <a:rPr lang="en-US" dirty="0"/>
              <a:t>A million images </a:t>
            </a:r>
            <a:r>
              <a:rPr lang="en-US" dirty="0">
                <a:sym typeface="Wingdings" pitchFamily="2" charset="2"/>
              </a:rPr>
              <a:t> a million inverse problems</a:t>
            </a:r>
          </a:p>
          <a:p>
            <a:pPr algn="ctr"/>
            <a:r>
              <a:rPr lang="en-US" dirty="0">
                <a:sym typeface="Wingdings" pitchFamily="2" charset="2"/>
              </a:rPr>
              <a:t>Each image requires pose and conformation estimation</a:t>
            </a:r>
            <a:endParaRPr lang="en-US" dirty="0"/>
          </a:p>
        </p:txBody>
      </p:sp>
      <p:sp>
        <p:nvSpPr>
          <p:cNvPr id="43" name="Left Arrow 42">
            <a:extLst>
              <a:ext uri="{FF2B5EF4-FFF2-40B4-BE49-F238E27FC236}">
                <a16:creationId xmlns:a16="http://schemas.microsoft.com/office/drawing/2014/main" id="{0BAA7487-E71F-A043-A882-EB7BE21574BE}"/>
              </a:ext>
            </a:extLst>
          </p:cNvPr>
          <p:cNvSpPr/>
          <p:nvPr/>
        </p:nvSpPr>
        <p:spPr>
          <a:xfrm>
            <a:off x="2868562" y="4579150"/>
            <a:ext cx="1023320" cy="52321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ymbol" charset="2"/>
                <a:cs typeface="Symbol" charset="2"/>
              </a:rPr>
              <a:t>F</a:t>
            </a:r>
          </a:p>
        </p:txBody>
      </p:sp>
      <p:pic>
        <p:nvPicPr>
          <p:cNvPr id="44" name="Picture 43" descr="A close up of a rug&#10;&#10;Description automatically generated with medium confidence">
            <a:extLst>
              <a:ext uri="{FF2B5EF4-FFF2-40B4-BE49-F238E27FC236}">
                <a16:creationId xmlns:a16="http://schemas.microsoft.com/office/drawing/2014/main" id="{5BAE4583-BF52-214A-82A4-C4A01AFA9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818" y="3429085"/>
            <a:ext cx="633344" cy="2865624"/>
          </a:xfrm>
          <a:prstGeom prst="rect">
            <a:avLst/>
          </a:prstGeom>
        </p:spPr>
      </p:pic>
      <p:sp>
        <p:nvSpPr>
          <p:cNvPr id="46" name="TextBox 45">
            <a:extLst>
              <a:ext uri="{FF2B5EF4-FFF2-40B4-BE49-F238E27FC236}">
                <a16:creationId xmlns:a16="http://schemas.microsoft.com/office/drawing/2014/main" id="{F1628B74-B770-5949-8A88-61F21840C458}"/>
              </a:ext>
            </a:extLst>
          </p:cNvPr>
          <p:cNvSpPr txBox="1"/>
          <p:nvPr/>
        </p:nvSpPr>
        <p:spPr>
          <a:xfrm>
            <a:off x="4002742" y="2816369"/>
            <a:ext cx="651140" cy="338554"/>
          </a:xfrm>
          <a:prstGeom prst="rect">
            <a:avLst/>
          </a:prstGeom>
          <a:noFill/>
        </p:spPr>
        <p:txBody>
          <a:bodyPr wrap="none" rtlCol="0">
            <a:spAutoFit/>
          </a:bodyPr>
          <a:lstStyle/>
          <a:p>
            <a:r>
              <a:rPr lang="en-US" sz="1600" dirty="0"/>
              <a:t>Pose</a:t>
            </a:r>
          </a:p>
        </p:txBody>
      </p:sp>
      <p:pic>
        <p:nvPicPr>
          <p:cNvPr id="39" name="Picture 38" descr="A close-up of a human brain&#10;&#10;Description automatically generated with low confidence">
            <a:extLst>
              <a:ext uri="{FF2B5EF4-FFF2-40B4-BE49-F238E27FC236}">
                <a16:creationId xmlns:a16="http://schemas.microsoft.com/office/drawing/2014/main" id="{A98E1B34-0E37-DA45-9A20-E8A133224CD7}"/>
              </a:ext>
            </a:extLst>
          </p:cNvPr>
          <p:cNvPicPr>
            <a:picLocks noChangeAspect="1"/>
          </p:cNvPicPr>
          <p:nvPr/>
        </p:nvPicPr>
        <p:blipFill rotWithShape="1">
          <a:blip r:embed="rId4">
            <a:extLst>
              <a:ext uri="{28A0092B-C50C-407E-A947-70E740481C1C}">
                <a14:useLocalDpi xmlns:a14="http://schemas.microsoft.com/office/drawing/2010/main" val="0"/>
              </a:ext>
            </a:extLst>
          </a:blip>
          <a:srcRect l="1" t="17001" r="-1108"/>
          <a:stretch/>
        </p:blipFill>
        <p:spPr>
          <a:xfrm>
            <a:off x="5193326" y="3349769"/>
            <a:ext cx="633345" cy="513199"/>
          </a:xfrm>
          <a:prstGeom prst="rect">
            <a:avLst/>
          </a:prstGeom>
        </p:spPr>
      </p:pic>
      <p:pic>
        <p:nvPicPr>
          <p:cNvPr id="45" name="Picture 44" descr="A close-up of a human brain&#10;&#10;Description automatically generated with low confidence">
            <a:extLst>
              <a:ext uri="{FF2B5EF4-FFF2-40B4-BE49-F238E27FC236}">
                <a16:creationId xmlns:a16="http://schemas.microsoft.com/office/drawing/2014/main" id="{DC564462-DEA3-1947-B13F-9E5FB417608C}"/>
              </a:ext>
            </a:extLst>
          </p:cNvPr>
          <p:cNvPicPr>
            <a:picLocks noChangeAspect="1"/>
          </p:cNvPicPr>
          <p:nvPr/>
        </p:nvPicPr>
        <p:blipFill rotWithShape="1">
          <a:blip r:embed="rId4">
            <a:extLst>
              <a:ext uri="{28A0092B-C50C-407E-A947-70E740481C1C}">
                <a14:useLocalDpi xmlns:a14="http://schemas.microsoft.com/office/drawing/2010/main" val="0"/>
              </a:ext>
            </a:extLst>
          </a:blip>
          <a:srcRect l="1" t="17001" r="-1108"/>
          <a:stretch/>
        </p:blipFill>
        <p:spPr>
          <a:xfrm>
            <a:off x="5187282" y="3959369"/>
            <a:ext cx="633345" cy="513199"/>
          </a:xfrm>
          <a:prstGeom prst="rect">
            <a:avLst/>
          </a:prstGeom>
        </p:spPr>
      </p:pic>
      <p:pic>
        <p:nvPicPr>
          <p:cNvPr id="47" name="Picture 46" descr="A close-up of a human brain&#10;&#10;Description automatically generated with low confidence">
            <a:extLst>
              <a:ext uri="{FF2B5EF4-FFF2-40B4-BE49-F238E27FC236}">
                <a16:creationId xmlns:a16="http://schemas.microsoft.com/office/drawing/2014/main" id="{7F7200E8-2488-3646-9677-9CFB405D999B}"/>
              </a:ext>
            </a:extLst>
          </p:cNvPr>
          <p:cNvPicPr>
            <a:picLocks noChangeAspect="1"/>
          </p:cNvPicPr>
          <p:nvPr/>
        </p:nvPicPr>
        <p:blipFill rotWithShape="1">
          <a:blip r:embed="rId4">
            <a:extLst>
              <a:ext uri="{28A0092B-C50C-407E-A947-70E740481C1C}">
                <a14:useLocalDpi xmlns:a14="http://schemas.microsoft.com/office/drawing/2010/main" val="0"/>
              </a:ext>
            </a:extLst>
          </a:blip>
          <a:srcRect l="1" t="17001" r="-1108"/>
          <a:stretch/>
        </p:blipFill>
        <p:spPr>
          <a:xfrm>
            <a:off x="5193326" y="4589170"/>
            <a:ext cx="633345" cy="513199"/>
          </a:xfrm>
          <a:prstGeom prst="rect">
            <a:avLst/>
          </a:prstGeom>
        </p:spPr>
      </p:pic>
      <p:pic>
        <p:nvPicPr>
          <p:cNvPr id="48" name="Picture 47" descr="A close-up of a human brain&#10;&#10;Description automatically generated with low confidence">
            <a:extLst>
              <a:ext uri="{FF2B5EF4-FFF2-40B4-BE49-F238E27FC236}">
                <a16:creationId xmlns:a16="http://schemas.microsoft.com/office/drawing/2014/main" id="{060A16D6-26B8-EE4F-B877-2AEBF689D432}"/>
              </a:ext>
            </a:extLst>
          </p:cNvPr>
          <p:cNvPicPr>
            <a:picLocks noChangeAspect="1"/>
          </p:cNvPicPr>
          <p:nvPr/>
        </p:nvPicPr>
        <p:blipFill rotWithShape="1">
          <a:blip r:embed="rId4">
            <a:extLst>
              <a:ext uri="{28A0092B-C50C-407E-A947-70E740481C1C}">
                <a14:useLocalDpi xmlns:a14="http://schemas.microsoft.com/office/drawing/2010/main" val="0"/>
              </a:ext>
            </a:extLst>
          </a:blip>
          <a:srcRect l="1" t="17001" r="-1108"/>
          <a:stretch/>
        </p:blipFill>
        <p:spPr>
          <a:xfrm>
            <a:off x="5187282" y="5254769"/>
            <a:ext cx="633345" cy="513199"/>
          </a:xfrm>
          <a:prstGeom prst="rect">
            <a:avLst/>
          </a:prstGeom>
        </p:spPr>
      </p:pic>
      <p:pic>
        <p:nvPicPr>
          <p:cNvPr id="49" name="Picture 48" descr="A close-up of a human brain&#10;&#10;Description automatically generated with low confidence">
            <a:extLst>
              <a:ext uri="{FF2B5EF4-FFF2-40B4-BE49-F238E27FC236}">
                <a16:creationId xmlns:a16="http://schemas.microsoft.com/office/drawing/2014/main" id="{7C59E255-F8D8-FD45-9ECC-31370B9937A4}"/>
              </a:ext>
            </a:extLst>
          </p:cNvPr>
          <p:cNvPicPr>
            <a:picLocks noChangeAspect="1"/>
          </p:cNvPicPr>
          <p:nvPr/>
        </p:nvPicPr>
        <p:blipFill rotWithShape="1">
          <a:blip r:embed="rId4">
            <a:extLst>
              <a:ext uri="{28A0092B-C50C-407E-A947-70E740481C1C}">
                <a14:useLocalDpi xmlns:a14="http://schemas.microsoft.com/office/drawing/2010/main" val="0"/>
              </a:ext>
            </a:extLst>
          </a:blip>
          <a:srcRect l="1" t="17001" r="-1108"/>
          <a:stretch/>
        </p:blipFill>
        <p:spPr>
          <a:xfrm>
            <a:off x="5193326" y="5864369"/>
            <a:ext cx="633345" cy="513199"/>
          </a:xfrm>
          <a:prstGeom prst="rect">
            <a:avLst/>
          </a:prstGeom>
        </p:spPr>
      </p:pic>
      <p:sp>
        <p:nvSpPr>
          <p:cNvPr id="7" name="Title 2">
            <a:extLst>
              <a:ext uri="{FF2B5EF4-FFF2-40B4-BE49-F238E27FC236}">
                <a16:creationId xmlns:a16="http://schemas.microsoft.com/office/drawing/2014/main" id="{B372465A-ADD1-91BC-121C-AF7284852345}"/>
              </a:ext>
            </a:extLst>
          </p:cNvPr>
          <p:cNvSpPr>
            <a:spLocks noGrp="1"/>
          </p:cNvSpPr>
          <p:nvPr>
            <p:ph type="title"/>
          </p:nvPr>
        </p:nvSpPr>
        <p:spPr>
          <a:xfrm>
            <a:off x="451822" y="129092"/>
            <a:ext cx="8103570" cy="753033"/>
          </a:xfrm>
        </p:spPr>
        <p:txBody>
          <a:bodyPr/>
          <a:lstStyle/>
          <a:p>
            <a:r>
              <a:rPr lang="en-US" dirty="0"/>
              <a:t>Inverse problems: Single-particle imaging</a:t>
            </a:r>
          </a:p>
        </p:txBody>
      </p:sp>
    </p:spTree>
    <p:extLst>
      <p:ext uri="{BB962C8B-B14F-4D97-AF65-F5344CB8AC3E}">
        <p14:creationId xmlns:p14="http://schemas.microsoft.com/office/powerpoint/2010/main" val="2215477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BECDDC-A83F-47D8-B0FC-8590D8253CFA}"/>
              </a:ext>
            </a:extLst>
          </p:cNvPr>
          <p:cNvSpPr>
            <a:spLocks noGrp="1"/>
          </p:cNvSpPr>
          <p:nvPr>
            <p:ph type="sldNum" sz="quarter" idx="11"/>
          </p:nvPr>
        </p:nvSpPr>
        <p:spPr/>
        <p:txBody>
          <a:bodyPr/>
          <a:lstStyle/>
          <a:p>
            <a:fld id="{5BD36294-2849-48A8-8531-5354CF3095D2}" type="slidenum">
              <a:rPr lang="en-US" smtClean="0"/>
              <a:pPr/>
              <a:t>25</a:t>
            </a:fld>
            <a:endParaRPr lang="en-US" dirty="0"/>
          </a:p>
        </p:txBody>
      </p:sp>
      <p:sp>
        <p:nvSpPr>
          <p:cNvPr id="3" name="Title 2">
            <a:extLst>
              <a:ext uri="{FF2B5EF4-FFF2-40B4-BE49-F238E27FC236}">
                <a16:creationId xmlns:a16="http://schemas.microsoft.com/office/drawing/2014/main" id="{8218ADC8-ABDC-4E02-8B64-B2F0AE821794}"/>
              </a:ext>
            </a:extLst>
          </p:cNvPr>
          <p:cNvSpPr>
            <a:spLocks noGrp="1"/>
          </p:cNvSpPr>
          <p:nvPr>
            <p:ph type="title"/>
          </p:nvPr>
        </p:nvSpPr>
        <p:spPr/>
        <p:txBody>
          <a:bodyPr/>
          <a:lstStyle/>
          <a:p>
            <a:r>
              <a:rPr lang="en-US" dirty="0"/>
              <a:t>Inverse problems: Single-particle imaging</a:t>
            </a:r>
          </a:p>
        </p:txBody>
      </p:sp>
      <p:grpSp>
        <p:nvGrpSpPr>
          <p:cNvPr id="66" name="Group 65">
            <a:extLst>
              <a:ext uri="{FF2B5EF4-FFF2-40B4-BE49-F238E27FC236}">
                <a16:creationId xmlns:a16="http://schemas.microsoft.com/office/drawing/2014/main" id="{CED3EB01-35CF-404F-A84A-34F278C02B90}"/>
              </a:ext>
            </a:extLst>
          </p:cNvPr>
          <p:cNvGrpSpPr/>
          <p:nvPr/>
        </p:nvGrpSpPr>
        <p:grpSpPr>
          <a:xfrm>
            <a:off x="76200" y="3553860"/>
            <a:ext cx="8991600" cy="2776954"/>
            <a:chOff x="76200" y="2057400"/>
            <a:chExt cx="8991600" cy="2776954"/>
          </a:xfrm>
        </p:grpSpPr>
        <p:sp>
          <p:nvSpPr>
            <p:cNvPr id="35" name="Rounded Rectangle 34">
              <a:extLst>
                <a:ext uri="{FF2B5EF4-FFF2-40B4-BE49-F238E27FC236}">
                  <a16:creationId xmlns:a16="http://schemas.microsoft.com/office/drawing/2014/main" id="{63A7B662-17E0-024D-8A56-CDAE4C933DD6}"/>
                </a:ext>
              </a:extLst>
            </p:cNvPr>
            <p:cNvSpPr/>
            <p:nvPr/>
          </p:nvSpPr>
          <p:spPr>
            <a:xfrm>
              <a:off x="4953000" y="2383624"/>
              <a:ext cx="4114800" cy="1256187"/>
            </a:xfrm>
            <a:prstGeom prst="round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descr="Screen Shot 2020-12-25 at 11.59.06 AM.png">
              <a:extLst>
                <a:ext uri="{FF2B5EF4-FFF2-40B4-BE49-F238E27FC236}">
                  <a16:creationId xmlns:a16="http://schemas.microsoft.com/office/drawing/2014/main" id="{B070BFDD-6E46-284A-9B01-19660B5E9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1" y="2794423"/>
              <a:ext cx="1020418" cy="1276586"/>
            </a:xfrm>
            <a:prstGeom prst="rect">
              <a:avLst/>
            </a:prstGeom>
          </p:spPr>
        </p:pic>
        <p:sp>
          <p:nvSpPr>
            <p:cNvPr id="38" name="TextBox 37">
              <a:extLst>
                <a:ext uri="{FF2B5EF4-FFF2-40B4-BE49-F238E27FC236}">
                  <a16:creationId xmlns:a16="http://schemas.microsoft.com/office/drawing/2014/main" id="{0F1C04E4-C29F-6145-B2F8-E27D74F10EC1}"/>
                </a:ext>
              </a:extLst>
            </p:cNvPr>
            <p:cNvSpPr txBox="1"/>
            <p:nvPr/>
          </p:nvSpPr>
          <p:spPr>
            <a:xfrm>
              <a:off x="457200" y="2329934"/>
              <a:ext cx="1371600" cy="523220"/>
            </a:xfrm>
            <a:prstGeom prst="rect">
              <a:avLst/>
            </a:prstGeom>
            <a:noFill/>
          </p:spPr>
          <p:txBody>
            <a:bodyPr wrap="square" rtlCol="0">
              <a:spAutoFit/>
            </a:bodyPr>
            <a:lstStyle/>
            <a:p>
              <a:pPr algn="ctr"/>
              <a:r>
                <a:rPr lang="en-US" sz="1400" dirty="0"/>
                <a:t>Encoder network</a:t>
              </a:r>
            </a:p>
          </p:txBody>
        </p:sp>
        <p:sp>
          <p:nvSpPr>
            <p:cNvPr id="39" name="TextBox 38">
              <a:extLst>
                <a:ext uri="{FF2B5EF4-FFF2-40B4-BE49-F238E27FC236}">
                  <a16:creationId xmlns:a16="http://schemas.microsoft.com/office/drawing/2014/main" id="{2C7A37E2-B936-BA46-8A42-50BBAD849C19}"/>
                </a:ext>
              </a:extLst>
            </p:cNvPr>
            <p:cNvSpPr txBox="1"/>
            <p:nvPr/>
          </p:nvSpPr>
          <p:spPr>
            <a:xfrm>
              <a:off x="3777696" y="2785698"/>
              <a:ext cx="981261" cy="523220"/>
            </a:xfrm>
            <a:prstGeom prst="rect">
              <a:avLst/>
            </a:prstGeom>
            <a:noFill/>
            <a:ln>
              <a:solidFill>
                <a:schemeClr val="tx1"/>
              </a:solidFill>
            </a:ln>
          </p:spPr>
          <p:txBody>
            <a:bodyPr wrap="square" rtlCol="0">
              <a:spAutoFit/>
            </a:bodyPr>
            <a:lstStyle/>
            <a:p>
              <a:pPr algn="ctr"/>
              <a:r>
                <a:rPr lang="en-US" sz="1400" dirty="0"/>
                <a:t>NMA</a:t>
              </a:r>
            </a:p>
            <a:p>
              <a:pPr algn="ctr"/>
              <a:r>
                <a:rPr lang="en-US" sz="1400" dirty="0"/>
                <a:t>Decoder</a:t>
              </a:r>
            </a:p>
          </p:txBody>
        </p:sp>
        <p:sp>
          <p:nvSpPr>
            <p:cNvPr id="40" name="Rounded Rectangle 39">
              <a:extLst>
                <a:ext uri="{FF2B5EF4-FFF2-40B4-BE49-F238E27FC236}">
                  <a16:creationId xmlns:a16="http://schemas.microsoft.com/office/drawing/2014/main" id="{8E2845C2-4F00-0245-B336-C6144727F006}"/>
                </a:ext>
              </a:extLst>
            </p:cNvPr>
            <p:cNvSpPr/>
            <p:nvPr/>
          </p:nvSpPr>
          <p:spPr>
            <a:xfrm>
              <a:off x="2057400" y="2785698"/>
              <a:ext cx="1371600" cy="530466"/>
            </a:xfrm>
            <a:prstGeom prst="roundRect">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Conformation Space</a:t>
              </a:r>
            </a:p>
          </p:txBody>
        </p:sp>
        <p:sp>
          <p:nvSpPr>
            <p:cNvPr id="41" name="Rounded Rectangle 40">
              <a:extLst>
                <a:ext uri="{FF2B5EF4-FFF2-40B4-BE49-F238E27FC236}">
                  <a16:creationId xmlns:a16="http://schemas.microsoft.com/office/drawing/2014/main" id="{D66C40C7-E6E2-D842-97F7-657172AFCFC7}"/>
                </a:ext>
              </a:extLst>
            </p:cNvPr>
            <p:cNvSpPr/>
            <p:nvPr/>
          </p:nvSpPr>
          <p:spPr>
            <a:xfrm>
              <a:off x="2057400" y="3538954"/>
              <a:ext cx="1371600" cy="530466"/>
            </a:xfrm>
            <a:prstGeom prst="roundRect">
              <a:avLst/>
            </a:prstGeom>
            <a:solidFill>
              <a:schemeClr val="accent5">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Orientation Space</a:t>
              </a:r>
            </a:p>
          </p:txBody>
        </p:sp>
        <p:cxnSp>
          <p:nvCxnSpPr>
            <p:cNvPr id="42" name="Straight Arrow Connector 41">
              <a:extLst>
                <a:ext uri="{FF2B5EF4-FFF2-40B4-BE49-F238E27FC236}">
                  <a16:creationId xmlns:a16="http://schemas.microsoft.com/office/drawing/2014/main" id="{42617173-51B7-344F-BA4A-41760EFB7498}"/>
                </a:ext>
              </a:extLst>
            </p:cNvPr>
            <p:cNvCxnSpPr>
              <a:stCxn id="37" idx="3"/>
              <a:endCxn id="40" idx="1"/>
            </p:cNvCxnSpPr>
            <p:nvPr/>
          </p:nvCxnSpPr>
          <p:spPr>
            <a:xfrm flipV="1">
              <a:off x="1782419" y="3050931"/>
              <a:ext cx="274981" cy="38178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41187C4E-36C1-E24F-81A8-D844D5901FC3}"/>
                </a:ext>
              </a:extLst>
            </p:cNvPr>
            <p:cNvCxnSpPr>
              <a:stCxn id="37" idx="3"/>
              <a:endCxn id="41" idx="1"/>
            </p:cNvCxnSpPr>
            <p:nvPr/>
          </p:nvCxnSpPr>
          <p:spPr>
            <a:xfrm>
              <a:off x="1782419" y="3432716"/>
              <a:ext cx="274981" cy="37147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7C2656CC-46EB-C24E-84AF-3CBA309DF5DD}"/>
                </a:ext>
              </a:extLst>
            </p:cNvPr>
            <p:cNvCxnSpPr/>
            <p:nvPr/>
          </p:nvCxnSpPr>
          <p:spPr>
            <a:xfrm>
              <a:off x="3429000" y="3048026"/>
              <a:ext cx="304801" cy="58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45" name="Group 44">
              <a:extLst>
                <a:ext uri="{FF2B5EF4-FFF2-40B4-BE49-F238E27FC236}">
                  <a16:creationId xmlns:a16="http://schemas.microsoft.com/office/drawing/2014/main" id="{01F0DD90-CE1C-7747-95E5-F303CEEE2AAF}"/>
                </a:ext>
              </a:extLst>
            </p:cNvPr>
            <p:cNvGrpSpPr/>
            <p:nvPr/>
          </p:nvGrpSpPr>
          <p:grpSpPr>
            <a:xfrm>
              <a:off x="5181600" y="2566255"/>
              <a:ext cx="1246080" cy="923383"/>
              <a:chOff x="6069120" y="2846284"/>
              <a:chExt cx="1246080" cy="923383"/>
            </a:xfrm>
          </p:grpSpPr>
          <p:sp>
            <p:nvSpPr>
              <p:cNvPr id="46" name="Rounded Rectangle 45">
                <a:extLst>
                  <a:ext uri="{FF2B5EF4-FFF2-40B4-BE49-F238E27FC236}">
                    <a16:creationId xmlns:a16="http://schemas.microsoft.com/office/drawing/2014/main" id="{95FD0253-9C13-F04A-AA35-F186153EC43C}"/>
                  </a:ext>
                </a:extLst>
              </p:cNvPr>
              <p:cNvSpPr/>
              <p:nvPr/>
            </p:nvSpPr>
            <p:spPr>
              <a:xfrm>
                <a:off x="6069120" y="2846284"/>
                <a:ext cx="1246080" cy="923383"/>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E754888E-4581-634F-813C-3EB98FFE5639}"/>
                  </a:ext>
                </a:extLst>
              </p:cNvPr>
              <p:cNvPicPr>
                <a:picLocks noChangeAspect="1"/>
              </p:cNvPicPr>
              <p:nvPr/>
            </p:nvPicPr>
            <p:blipFill rotWithShape="1">
              <a:blip r:embed="rId3"/>
              <a:srcRect l="12931" r="10012"/>
              <a:stretch/>
            </p:blipFill>
            <p:spPr>
              <a:xfrm>
                <a:off x="6205094" y="2947141"/>
                <a:ext cx="981240" cy="713103"/>
              </a:xfrm>
              <a:prstGeom prst="rect">
                <a:avLst/>
              </a:prstGeom>
              <a:solidFill>
                <a:srgbClr val="E17000"/>
              </a:solidFill>
              <a:ln>
                <a:solidFill>
                  <a:srgbClr val="000000"/>
                </a:solidFill>
              </a:ln>
            </p:spPr>
          </p:pic>
        </p:grpSp>
        <p:cxnSp>
          <p:nvCxnSpPr>
            <p:cNvPr id="48" name="Straight Arrow Connector 47">
              <a:extLst>
                <a:ext uri="{FF2B5EF4-FFF2-40B4-BE49-F238E27FC236}">
                  <a16:creationId xmlns:a16="http://schemas.microsoft.com/office/drawing/2014/main" id="{F4D64A95-D700-264D-9806-3BFB73F04145}"/>
                </a:ext>
              </a:extLst>
            </p:cNvPr>
            <p:cNvCxnSpPr/>
            <p:nvPr/>
          </p:nvCxnSpPr>
          <p:spPr>
            <a:xfrm>
              <a:off x="4800601" y="3046440"/>
              <a:ext cx="380999" cy="898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9" name="Rounded Rectangle 48">
              <a:extLst>
                <a:ext uri="{FF2B5EF4-FFF2-40B4-BE49-F238E27FC236}">
                  <a16:creationId xmlns:a16="http://schemas.microsoft.com/office/drawing/2014/main" id="{516731EA-4AE4-8C46-825F-7D9E89A7DB61}"/>
                </a:ext>
              </a:extLst>
            </p:cNvPr>
            <p:cNvSpPr/>
            <p:nvPr/>
          </p:nvSpPr>
          <p:spPr>
            <a:xfrm>
              <a:off x="6656280" y="2708031"/>
              <a:ext cx="1383094" cy="685800"/>
            </a:xfrm>
            <a:prstGeom prst="round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000000"/>
                  </a:solidFill>
                </a:rPr>
                <a:t>Microscope Digital Twin</a:t>
              </a:r>
            </a:p>
          </p:txBody>
        </p:sp>
        <p:cxnSp>
          <p:nvCxnSpPr>
            <p:cNvPr id="50" name="Straight Arrow Connector 49">
              <a:extLst>
                <a:ext uri="{FF2B5EF4-FFF2-40B4-BE49-F238E27FC236}">
                  <a16:creationId xmlns:a16="http://schemas.microsoft.com/office/drawing/2014/main" id="{5C4E7787-1705-9A46-8894-55F2E7D6B591}"/>
                </a:ext>
              </a:extLst>
            </p:cNvPr>
            <p:cNvCxnSpPr>
              <a:cxnSpLocks/>
              <a:endCxn id="49" idx="1"/>
            </p:cNvCxnSpPr>
            <p:nvPr/>
          </p:nvCxnSpPr>
          <p:spPr>
            <a:xfrm flipV="1">
              <a:off x="6427680" y="3050931"/>
              <a:ext cx="228600" cy="36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51" name="Picture 50" descr="Screen Shot 2020-12-25 at 11.48.12 AM.png">
              <a:extLst>
                <a:ext uri="{FF2B5EF4-FFF2-40B4-BE49-F238E27FC236}">
                  <a16:creationId xmlns:a16="http://schemas.microsoft.com/office/drawing/2014/main" id="{CF462782-C1E1-AD4D-815C-A29B707B6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862" y="2760356"/>
              <a:ext cx="711538" cy="581150"/>
            </a:xfrm>
            <a:prstGeom prst="rect">
              <a:avLst/>
            </a:prstGeom>
            <a:ln>
              <a:solidFill>
                <a:srgbClr val="000000"/>
              </a:solidFill>
            </a:ln>
          </p:spPr>
        </p:pic>
        <p:cxnSp>
          <p:nvCxnSpPr>
            <p:cNvPr id="52" name="Straight Arrow Connector 51">
              <a:extLst>
                <a:ext uri="{FF2B5EF4-FFF2-40B4-BE49-F238E27FC236}">
                  <a16:creationId xmlns:a16="http://schemas.microsoft.com/office/drawing/2014/main" id="{E207BDA5-1CB3-9A49-A86D-2A32B921861F}"/>
                </a:ext>
              </a:extLst>
            </p:cNvPr>
            <p:cNvCxnSpPr>
              <a:cxnSpLocks/>
              <a:stCxn id="49" idx="3"/>
              <a:endCxn id="51" idx="1"/>
            </p:cNvCxnSpPr>
            <p:nvPr/>
          </p:nvCxnSpPr>
          <p:spPr>
            <a:xfrm>
              <a:off x="8039374" y="3050931"/>
              <a:ext cx="164488"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8305825F-69E9-344A-8F44-9D9089E0E314}"/>
                </a:ext>
              </a:extLst>
            </p:cNvPr>
            <p:cNvSpPr txBox="1"/>
            <p:nvPr/>
          </p:nvSpPr>
          <p:spPr>
            <a:xfrm>
              <a:off x="101824" y="2697777"/>
              <a:ext cx="583976" cy="307777"/>
            </a:xfrm>
            <a:prstGeom prst="rect">
              <a:avLst/>
            </a:prstGeom>
            <a:noFill/>
          </p:spPr>
          <p:txBody>
            <a:bodyPr wrap="none" rtlCol="0">
              <a:spAutoFit/>
            </a:bodyPr>
            <a:lstStyle/>
            <a:p>
              <a:r>
                <a:rPr lang="en-US" sz="1400" dirty="0"/>
                <a:t>Input</a:t>
              </a:r>
            </a:p>
          </p:txBody>
        </p:sp>
        <p:sp>
          <p:nvSpPr>
            <p:cNvPr id="54" name="TextBox 53">
              <a:extLst>
                <a:ext uri="{FF2B5EF4-FFF2-40B4-BE49-F238E27FC236}">
                  <a16:creationId xmlns:a16="http://schemas.microsoft.com/office/drawing/2014/main" id="{7B60D356-E062-9F43-B7AB-AFADCBA458A5}"/>
                </a:ext>
              </a:extLst>
            </p:cNvPr>
            <p:cNvSpPr txBox="1"/>
            <p:nvPr/>
          </p:nvSpPr>
          <p:spPr>
            <a:xfrm>
              <a:off x="8191774" y="2472154"/>
              <a:ext cx="723626" cy="307777"/>
            </a:xfrm>
            <a:prstGeom prst="rect">
              <a:avLst/>
            </a:prstGeom>
            <a:noFill/>
          </p:spPr>
          <p:txBody>
            <a:bodyPr wrap="none" rtlCol="0">
              <a:spAutoFit/>
            </a:bodyPr>
            <a:lstStyle/>
            <a:p>
              <a:r>
                <a:rPr lang="en-US" sz="1400" dirty="0"/>
                <a:t>Output</a:t>
              </a:r>
            </a:p>
          </p:txBody>
        </p:sp>
        <p:sp>
          <p:nvSpPr>
            <p:cNvPr id="55" name="TextBox 54">
              <a:extLst>
                <a:ext uri="{FF2B5EF4-FFF2-40B4-BE49-F238E27FC236}">
                  <a16:creationId xmlns:a16="http://schemas.microsoft.com/office/drawing/2014/main" id="{015DD833-4CAD-8E4E-8688-BE4E3015D499}"/>
                </a:ext>
              </a:extLst>
            </p:cNvPr>
            <p:cNvSpPr txBox="1"/>
            <p:nvPr/>
          </p:nvSpPr>
          <p:spPr>
            <a:xfrm>
              <a:off x="7315200" y="2057400"/>
              <a:ext cx="1552028" cy="338554"/>
            </a:xfrm>
            <a:prstGeom prst="rect">
              <a:avLst/>
            </a:prstGeom>
            <a:noFill/>
          </p:spPr>
          <p:txBody>
            <a:bodyPr wrap="none" rtlCol="0">
              <a:spAutoFit/>
            </a:bodyPr>
            <a:lstStyle/>
            <a:p>
              <a:r>
                <a:rPr lang="en-US" sz="1600" dirty="0">
                  <a:solidFill>
                    <a:srgbClr val="FF0000"/>
                  </a:solidFill>
                </a:rPr>
                <a:t>Forward model</a:t>
              </a:r>
            </a:p>
          </p:txBody>
        </p:sp>
        <p:sp>
          <p:nvSpPr>
            <p:cNvPr id="56" name="TextBox 55">
              <a:extLst>
                <a:ext uri="{FF2B5EF4-FFF2-40B4-BE49-F238E27FC236}">
                  <a16:creationId xmlns:a16="http://schemas.microsoft.com/office/drawing/2014/main" id="{233E9628-8C4C-DA4A-A638-7DC08C9DB6BC}"/>
                </a:ext>
              </a:extLst>
            </p:cNvPr>
            <p:cNvSpPr txBox="1"/>
            <p:nvPr/>
          </p:nvSpPr>
          <p:spPr>
            <a:xfrm>
              <a:off x="1779481" y="2253734"/>
              <a:ext cx="1878119" cy="523220"/>
            </a:xfrm>
            <a:prstGeom prst="rect">
              <a:avLst/>
            </a:prstGeom>
            <a:noFill/>
          </p:spPr>
          <p:txBody>
            <a:bodyPr wrap="square" rtlCol="0">
              <a:spAutoFit/>
            </a:bodyPr>
            <a:lstStyle/>
            <a:p>
              <a:pPr algn="ctr"/>
              <a:r>
                <a:rPr lang="en-US" sz="1400" dirty="0"/>
                <a:t>Latent NMA representation</a:t>
              </a:r>
            </a:p>
          </p:txBody>
        </p:sp>
        <p:cxnSp>
          <p:nvCxnSpPr>
            <p:cNvPr id="57" name="Elbow Connector 56">
              <a:extLst>
                <a:ext uri="{FF2B5EF4-FFF2-40B4-BE49-F238E27FC236}">
                  <a16:creationId xmlns:a16="http://schemas.microsoft.com/office/drawing/2014/main" id="{112C94D7-AFA1-2C40-9DFC-BC6A69FD2619}"/>
                </a:ext>
              </a:extLst>
            </p:cNvPr>
            <p:cNvCxnSpPr>
              <a:cxnSpLocks/>
              <a:stCxn id="41" idx="3"/>
              <a:endCxn id="49" idx="2"/>
            </p:cNvCxnSpPr>
            <p:nvPr/>
          </p:nvCxnSpPr>
          <p:spPr>
            <a:xfrm flipV="1">
              <a:off x="3429000" y="3393831"/>
              <a:ext cx="3918827" cy="410356"/>
            </a:xfrm>
            <a:prstGeom prst="bentConnector2">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8" name="Rounded Rectangle 57">
              <a:extLst>
                <a:ext uri="{FF2B5EF4-FFF2-40B4-BE49-F238E27FC236}">
                  <a16:creationId xmlns:a16="http://schemas.microsoft.com/office/drawing/2014/main" id="{8C4C0C3D-C294-9941-9F24-8F5678BD9B28}"/>
                </a:ext>
              </a:extLst>
            </p:cNvPr>
            <p:cNvSpPr/>
            <p:nvPr/>
          </p:nvSpPr>
          <p:spPr>
            <a:xfrm>
              <a:off x="2133600" y="4224754"/>
              <a:ext cx="4953000" cy="609600"/>
            </a:xfrm>
            <a:prstGeom prst="round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Learn network/model parameters by minimizing the difference between input and output images</a:t>
              </a:r>
            </a:p>
          </p:txBody>
        </p:sp>
        <p:cxnSp>
          <p:nvCxnSpPr>
            <p:cNvPr id="59" name="Elbow Connector 58">
              <a:extLst>
                <a:ext uri="{FF2B5EF4-FFF2-40B4-BE49-F238E27FC236}">
                  <a16:creationId xmlns:a16="http://schemas.microsoft.com/office/drawing/2014/main" id="{79F95383-1D75-CE44-88DA-FC992CCA4F81}"/>
                </a:ext>
              </a:extLst>
            </p:cNvPr>
            <p:cNvCxnSpPr>
              <a:stCxn id="51" idx="2"/>
              <a:endCxn id="58" idx="3"/>
            </p:cNvCxnSpPr>
            <p:nvPr/>
          </p:nvCxnSpPr>
          <p:spPr>
            <a:xfrm rot="5400000">
              <a:off x="7229092" y="3199015"/>
              <a:ext cx="1188048" cy="1473031"/>
            </a:xfrm>
            <a:prstGeom prst="bentConnector2">
              <a:avLst/>
            </a:prstGeom>
            <a:ln>
              <a:solidFill>
                <a:srgbClr val="000000"/>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60" name="Elbow Connector 59">
              <a:extLst>
                <a:ext uri="{FF2B5EF4-FFF2-40B4-BE49-F238E27FC236}">
                  <a16:creationId xmlns:a16="http://schemas.microsoft.com/office/drawing/2014/main" id="{BE4989FB-02BF-8F49-A7A5-27F5C2B728FD}"/>
                </a:ext>
              </a:extLst>
            </p:cNvPr>
            <p:cNvCxnSpPr>
              <a:stCxn id="61" idx="2"/>
              <a:endCxn id="58" idx="1"/>
            </p:cNvCxnSpPr>
            <p:nvPr/>
          </p:nvCxnSpPr>
          <p:spPr>
            <a:xfrm rot="16200000" flipH="1">
              <a:off x="895196" y="3291150"/>
              <a:ext cx="762000" cy="1714807"/>
            </a:xfrm>
            <a:prstGeom prst="bentConnector2">
              <a:avLst/>
            </a:prstGeom>
            <a:ln>
              <a:solidFill>
                <a:srgbClr val="000000"/>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pic>
          <p:nvPicPr>
            <p:cNvPr id="61" name="Picture 60" descr="Screen Shot 2020-12-25 at 11.48.12 AM.png">
              <a:extLst>
                <a:ext uri="{FF2B5EF4-FFF2-40B4-BE49-F238E27FC236}">
                  <a16:creationId xmlns:a16="http://schemas.microsoft.com/office/drawing/2014/main" id="{79BF100A-6156-BA4C-8245-A358CF595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093420"/>
              <a:ext cx="685185" cy="674134"/>
            </a:xfrm>
            <a:prstGeom prst="rect">
              <a:avLst/>
            </a:prstGeom>
            <a:ln>
              <a:solidFill>
                <a:srgbClr val="000000"/>
              </a:solidFill>
            </a:ln>
          </p:spPr>
        </p:pic>
      </p:grpSp>
      <p:sp>
        <p:nvSpPr>
          <p:cNvPr id="4" name="TextBox 3">
            <a:extLst>
              <a:ext uri="{FF2B5EF4-FFF2-40B4-BE49-F238E27FC236}">
                <a16:creationId xmlns:a16="http://schemas.microsoft.com/office/drawing/2014/main" id="{801068E6-B07B-7B39-8DCB-EF4237601F3D}"/>
              </a:ext>
            </a:extLst>
          </p:cNvPr>
          <p:cNvSpPr txBox="1"/>
          <p:nvPr/>
        </p:nvSpPr>
        <p:spPr>
          <a:xfrm>
            <a:off x="192904" y="1371600"/>
            <a:ext cx="8692178" cy="400110"/>
          </a:xfrm>
          <a:prstGeom prst="rect">
            <a:avLst/>
          </a:prstGeom>
          <a:noFill/>
        </p:spPr>
        <p:txBody>
          <a:bodyPr wrap="square" rtlCol="0">
            <a:spAutoFit/>
          </a:bodyPr>
          <a:lstStyle/>
          <a:p>
            <a:r>
              <a:rPr lang="en-US" sz="2000" dirty="0"/>
              <a:t>Recent work: directly learn atomic model conformations on data</a:t>
            </a:r>
          </a:p>
        </p:txBody>
      </p:sp>
      <p:sp>
        <p:nvSpPr>
          <p:cNvPr id="6" name="TextBox 5">
            <a:extLst>
              <a:ext uri="{FF2B5EF4-FFF2-40B4-BE49-F238E27FC236}">
                <a16:creationId xmlns:a16="http://schemas.microsoft.com/office/drawing/2014/main" id="{E3118A9C-09E2-1AFB-0896-938E9FFE3777}"/>
              </a:ext>
            </a:extLst>
          </p:cNvPr>
          <p:cNvSpPr txBox="1"/>
          <p:nvPr/>
        </p:nvSpPr>
        <p:spPr>
          <a:xfrm>
            <a:off x="168498" y="1832900"/>
            <a:ext cx="739969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Parametrize atomic model with normal mode analysis (NMA)</a:t>
            </a:r>
          </a:p>
          <a:p>
            <a:pPr marL="285750" indent="-285750">
              <a:buFont typeface="Arial" panose="020B0604020202020204" pitchFamily="34" charset="0"/>
              <a:buChar char="•"/>
            </a:pPr>
            <a:r>
              <a:rPr lang="en-US" dirty="0"/>
              <a:t>Train encoder network to map each image to a point in NMA space</a:t>
            </a:r>
          </a:p>
          <a:p>
            <a:pPr marL="285750" indent="-285750">
              <a:buFont typeface="Arial" panose="020B0604020202020204" pitchFamily="34" charset="0"/>
              <a:buChar char="•"/>
            </a:pPr>
            <a:r>
              <a:rPr lang="en-US" dirty="0"/>
              <a:t>Differentiable simulation maps NMA space to atomic model to microscope image</a:t>
            </a:r>
          </a:p>
        </p:txBody>
      </p:sp>
      <p:sp>
        <p:nvSpPr>
          <p:cNvPr id="5" name="TextBox 4">
            <a:extLst>
              <a:ext uri="{FF2B5EF4-FFF2-40B4-BE49-F238E27FC236}">
                <a16:creationId xmlns:a16="http://schemas.microsoft.com/office/drawing/2014/main" id="{3AABB845-5FD5-1D98-DB7F-23F76CDBF513}"/>
              </a:ext>
            </a:extLst>
          </p:cNvPr>
          <p:cNvSpPr txBox="1"/>
          <p:nvPr/>
        </p:nvSpPr>
        <p:spPr>
          <a:xfrm>
            <a:off x="60550" y="6517241"/>
            <a:ext cx="4392997" cy="338554"/>
          </a:xfrm>
          <a:prstGeom prst="rect">
            <a:avLst/>
          </a:prstGeom>
          <a:noFill/>
        </p:spPr>
        <p:txBody>
          <a:bodyPr wrap="none" rtlCol="0">
            <a:spAutoFit/>
          </a:bodyPr>
          <a:lstStyle/>
          <a:p>
            <a:r>
              <a:rPr lang="en-US" sz="1600" dirty="0"/>
              <a:t>Y. </a:t>
            </a:r>
            <a:r>
              <a:rPr lang="en-US" sz="1600" dirty="0" err="1"/>
              <a:t>Nashed</a:t>
            </a:r>
            <a:r>
              <a:rPr lang="en-US" sz="1600" dirty="0"/>
              <a:t>, F. </a:t>
            </a:r>
            <a:r>
              <a:rPr lang="en-US" sz="1600" dirty="0" err="1"/>
              <a:t>Poitevin</a:t>
            </a:r>
            <a:r>
              <a:rPr lang="en-US" sz="1600" dirty="0"/>
              <a:t>, et al., submitted (2024)</a:t>
            </a:r>
          </a:p>
        </p:txBody>
      </p:sp>
      <p:pic>
        <p:nvPicPr>
          <p:cNvPr id="7" name="Picture 6">
            <a:extLst>
              <a:ext uri="{FF2B5EF4-FFF2-40B4-BE49-F238E27FC236}">
                <a16:creationId xmlns:a16="http://schemas.microsoft.com/office/drawing/2014/main" id="{7EBEDAA3-56E8-87AC-11DB-EAC524FCD352}"/>
              </a:ext>
            </a:extLst>
          </p:cNvPr>
          <p:cNvPicPr>
            <a:picLocks noChangeAspect="1"/>
          </p:cNvPicPr>
          <p:nvPr/>
        </p:nvPicPr>
        <p:blipFill rotWithShape="1">
          <a:blip r:embed="rId5">
            <a:extLst>
              <a:ext uri="{28A0092B-C50C-407E-A947-70E740481C1C}">
                <a14:useLocalDpi xmlns:a14="http://schemas.microsoft.com/office/drawing/2010/main" val="0"/>
              </a:ext>
            </a:extLst>
          </a:blip>
          <a:srcRect l="49895" t="1" r="27607" b="-1101"/>
          <a:stretch/>
        </p:blipFill>
        <p:spPr>
          <a:xfrm>
            <a:off x="3845290" y="2880023"/>
            <a:ext cx="710032" cy="1380622"/>
          </a:xfrm>
          <a:prstGeom prst="rect">
            <a:avLst/>
          </a:prstGeom>
        </p:spPr>
      </p:pic>
      <p:sp>
        <p:nvSpPr>
          <p:cNvPr id="11" name="TextBox 10">
            <a:extLst>
              <a:ext uri="{FF2B5EF4-FFF2-40B4-BE49-F238E27FC236}">
                <a16:creationId xmlns:a16="http://schemas.microsoft.com/office/drawing/2014/main" id="{BADC7479-B471-C406-CB4C-4DA007D7F40E}"/>
              </a:ext>
            </a:extLst>
          </p:cNvPr>
          <p:cNvSpPr txBox="1"/>
          <p:nvPr/>
        </p:nvSpPr>
        <p:spPr>
          <a:xfrm>
            <a:off x="4517222" y="3222434"/>
            <a:ext cx="1491696" cy="338554"/>
          </a:xfrm>
          <a:prstGeom prst="rect">
            <a:avLst/>
          </a:prstGeom>
          <a:noFill/>
        </p:spPr>
        <p:txBody>
          <a:bodyPr wrap="square">
            <a:spAutoFit/>
          </a:bodyPr>
          <a:lstStyle/>
          <a:p>
            <a:r>
              <a:rPr lang="en-US" sz="1600" dirty="0"/>
              <a:t>spliceosome</a:t>
            </a:r>
          </a:p>
        </p:txBody>
      </p:sp>
    </p:spTree>
    <p:extLst>
      <p:ext uri="{BB962C8B-B14F-4D97-AF65-F5344CB8AC3E}">
        <p14:creationId xmlns:p14="http://schemas.microsoft.com/office/powerpoint/2010/main" val="1594562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6CB9E0-5F24-445E-81AA-B86702A44A2A}"/>
              </a:ext>
            </a:extLst>
          </p:cNvPr>
          <p:cNvSpPr>
            <a:spLocks noGrp="1"/>
          </p:cNvSpPr>
          <p:nvPr>
            <p:ph type="sldNum" sz="quarter" idx="11"/>
          </p:nvPr>
        </p:nvSpPr>
        <p:spPr/>
        <p:txBody>
          <a:bodyPr/>
          <a:lstStyle/>
          <a:p>
            <a:fld id="{5BD36294-2849-48A8-8531-5354CF3095D2}" type="slidenum">
              <a:rPr lang="en-US" smtClean="0"/>
              <a:pPr/>
              <a:t>26</a:t>
            </a:fld>
            <a:endParaRPr lang="en-US" dirty="0"/>
          </a:p>
        </p:txBody>
      </p:sp>
      <p:sp>
        <p:nvSpPr>
          <p:cNvPr id="3" name="Title 2">
            <a:extLst>
              <a:ext uri="{FF2B5EF4-FFF2-40B4-BE49-F238E27FC236}">
                <a16:creationId xmlns:a16="http://schemas.microsoft.com/office/drawing/2014/main" id="{47C2ECB4-868D-4B50-96DB-51B439ECF655}"/>
              </a:ext>
            </a:extLst>
          </p:cNvPr>
          <p:cNvSpPr>
            <a:spLocks noGrp="1"/>
          </p:cNvSpPr>
          <p:nvPr>
            <p:ph type="title"/>
          </p:nvPr>
        </p:nvSpPr>
        <p:spPr/>
        <p:txBody>
          <a:bodyPr/>
          <a:lstStyle/>
          <a:p>
            <a:r>
              <a:rPr lang="en-US" dirty="0"/>
              <a:t>Inverse problems: Single-particle imaging</a:t>
            </a:r>
          </a:p>
        </p:txBody>
      </p:sp>
      <p:sp>
        <p:nvSpPr>
          <p:cNvPr id="8" name="TextBox 7">
            <a:extLst>
              <a:ext uri="{FF2B5EF4-FFF2-40B4-BE49-F238E27FC236}">
                <a16:creationId xmlns:a16="http://schemas.microsoft.com/office/drawing/2014/main" id="{C2F48321-A5DD-944E-9A7C-D2733A85FDB3}"/>
              </a:ext>
            </a:extLst>
          </p:cNvPr>
          <p:cNvSpPr txBox="1"/>
          <p:nvPr/>
        </p:nvSpPr>
        <p:spPr>
          <a:xfrm>
            <a:off x="304800" y="1318566"/>
            <a:ext cx="4971233" cy="400110"/>
          </a:xfrm>
          <a:prstGeom prst="rect">
            <a:avLst/>
          </a:prstGeom>
          <a:noFill/>
        </p:spPr>
        <p:txBody>
          <a:bodyPr wrap="none" rtlCol="0">
            <a:spAutoFit/>
          </a:bodyPr>
          <a:lstStyle/>
          <a:p>
            <a:r>
              <a:rPr lang="en-US" sz="2000" dirty="0"/>
              <a:t>First experimental results on spliceosome:</a:t>
            </a:r>
          </a:p>
        </p:txBody>
      </p:sp>
      <p:pic>
        <p:nvPicPr>
          <p:cNvPr id="11" name="Picture 10">
            <a:extLst>
              <a:ext uri="{FF2B5EF4-FFF2-40B4-BE49-F238E27FC236}">
                <a16:creationId xmlns:a16="http://schemas.microsoft.com/office/drawing/2014/main" id="{9EC3159C-AE9D-3F2F-AFC2-C2569C885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671" y="2824236"/>
            <a:ext cx="8441945" cy="3652764"/>
          </a:xfrm>
          <a:prstGeom prst="rect">
            <a:avLst/>
          </a:prstGeom>
        </p:spPr>
      </p:pic>
      <p:sp>
        <p:nvSpPr>
          <p:cNvPr id="12" name="TextBox 11">
            <a:extLst>
              <a:ext uri="{FF2B5EF4-FFF2-40B4-BE49-F238E27FC236}">
                <a16:creationId xmlns:a16="http://schemas.microsoft.com/office/drawing/2014/main" id="{D99B47D3-FA1D-B9F6-3D73-CDF2334F41A0}"/>
              </a:ext>
            </a:extLst>
          </p:cNvPr>
          <p:cNvSpPr txBox="1"/>
          <p:nvPr/>
        </p:nvSpPr>
        <p:spPr>
          <a:xfrm>
            <a:off x="304800" y="2547237"/>
            <a:ext cx="1473480" cy="338554"/>
          </a:xfrm>
          <a:prstGeom prst="rect">
            <a:avLst/>
          </a:prstGeom>
          <a:noFill/>
        </p:spPr>
        <p:txBody>
          <a:bodyPr wrap="none" rtlCol="0">
            <a:spAutoFit/>
          </a:bodyPr>
          <a:lstStyle/>
          <a:p>
            <a:r>
              <a:rPr lang="en-US" sz="1600" dirty="0"/>
              <a:t>Absolute error</a:t>
            </a:r>
          </a:p>
        </p:txBody>
      </p:sp>
      <p:sp>
        <p:nvSpPr>
          <p:cNvPr id="13" name="TextBox 12">
            <a:extLst>
              <a:ext uri="{FF2B5EF4-FFF2-40B4-BE49-F238E27FC236}">
                <a16:creationId xmlns:a16="http://schemas.microsoft.com/office/drawing/2014/main" id="{4783BE42-32BA-7048-47F4-F34CE78133CE}"/>
              </a:ext>
            </a:extLst>
          </p:cNvPr>
          <p:cNvSpPr txBox="1"/>
          <p:nvPr/>
        </p:nvSpPr>
        <p:spPr>
          <a:xfrm>
            <a:off x="418384" y="6513612"/>
            <a:ext cx="1550424" cy="338554"/>
          </a:xfrm>
          <a:prstGeom prst="rect">
            <a:avLst/>
          </a:prstGeom>
          <a:noFill/>
        </p:spPr>
        <p:txBody>
          <a:bodyPr wrap="none" rtlCol="0">
            <a:spAutoFit/>
          </a:bodyPr>
          <a:lstStyle/>
          <a:p>
            <a:r>
              <a:rPr lang="en-US" sz="1600" dirty="0"/>
              <a:t>Signal-to-noise</a:t>
            </a:r>
          </a:p>
        </p:txBody>
      </p:sp>
      <p:sp>
        <p:nvSpPr>
          <p:cNvPr id="14" name="TextBox 13">
            <a:extLst>
              <a:ext uri="{FF2B5EF4-FFF2-40B4-BE49-F238E27FC236}">
                <a16:creationId xmlns:a16="http://schemas.microsoft.com/office/drawing/2014/main" id="{3B2C6D2C-E891-A525-02C5-D3B29AEBAD2D}"/>
              </a:ext>
            </a:extLst>
          </p:cNvPr>
          <p:cNvSpPr txBox="1"/>
          <p:nvPr/>
        </p:nvSpPr>
        <p:spPr>
          <a:xfrm>
            <a:off x="1676400" y="4419600"/>
            <a:ext cx="279244" cy="261610"/>
          </a:xfrm>
          <a:prstGeom prst="rect">
            <a:avLst/>
          </a:prstGeom>
          <a:noFill/>
        </p:spPr>
        <p:txBody>
          <a:bodyPr wrap="none" rtlCol="0">
            <a:spAutoFit/>
          </a:bodyPr>
          <a:lstStyle/>
          <a:p>
            <a:r>
              <a:rPr lang="en-US" sz="1100" dirty="0"/>
              <a:t>A</a:t>
            </a:r>
          </a:p>
        </p:txBody>
      </p:sp>
      <p:sp>
        <p:nvSpPr>
          <p:cNvPr id="15" name="TextBox 14">
            <a:extLst>
              <a:ext uri="{FF2B5EF4-FFF2-40B4-BE49-F238E27FC236}">
                <a16:creationId xmlns:a16="http://schemas.microsoft.com/office/drawing/2014/main" id="{60DB9187-2519-E273-E4F3-3848C8444A6D}"/>
              </a:ext>
            </a:extLst>
          </p:cNvPr>
          <p:cNvSpPr txBox="1"/>
          <p:nvPr/>
        </p:nvSpPr>
        <p:spPr>
          <a:xfrm>
            <a:off x="2322450" y="2547237"/>
            <a:ext cx="1792350" cy="338554"/>
          </a:xfrm>
          <a:prstGeom prst="rect">
            <a:avLst/>
          </a:prstGeom>
          <a:noFill/>
        </p:spPr>
        <p:txBody>
          <a:bodyPr wrap="none" rtlCol="0">
            <a:spAutoFit/>
          </a:bodyPr>
          <a:lstStyle/>
          <a:p>
            <a:r>
              <a:rPr lang="en-US" sz="1600" dirty="0"/>
              <a:t>NMA latent space</a:t>
            </a:r>
          </a:p>
        </p:txBody>
      </p:sp>
      <p:sp>
        <p:nvSpPr>
          <p:cNvPr id="16" name="TextBox 15">
            <a:extLst>
              <a:ext uri="{FF2B5EF4-FFF2-40B4-BE49-F238E27FC236}">
                <a16:creationId xmlns:a16="http://schemas.microsoft.com/office/drawing/2014/main" id="{C2EE39D1-FA98-6750-1759-29B8CFA4E302}"/>
              </a:ext>
            </a:extLst>
          </p:cNvPr>
          <p:cNvSpPr txBox="1"/>
          <p:nvPr/>
        </p:nvSpPr>
        <p:spPr>
          <a:xfrm>
            <a:off x="5791200" y="2553579"/>
            <a:ext cx="1747594" cy="338554"/>
          </a:xfrm>
          <a:prstGeom prst="rect">
            <a:avLst/>
          </a:prstGeom>
          <a:noFill/>
        </p:spPr>
        <p:txBody>
          <a:bodyPr wrap="none" rtlCol="0">
            <a:spAutoFit/>
          </a:bodyPr>
          <a:lstStyle/>
          <a:p>
            <a:r>
              <a:rPr lang="en-US" sz="1600" dirty="0"/>
              <a:t>Observed motion</a:t>
            </a:r>
          </a:p>
        </p:txBody>
      </p:sp>
      <p:sp>
        <p:nvSpPr>
          <p:cNvPr id="17" name="TextBox 16">
            <a:extLst>
              <a:ext uri="{FF2B5EF4-FFF2-40B4-BE49-F238E27FC236}">
                <a16:creationId xmlns:a16="http://schemas.microsoft.com/office/drawing/2014/main" id="{98611A51-32C9-22E6-A967-94CC8F9A3059}"/>
              </a:ext>
            </a:extLst>
          </p:cNvPr>
          <p:cNvSpPr txBox="1"/>
          <p:nvPr/>
        </p:nvSpPr>
        <p:spPr>
          <a:xfrm>
            <a:off x="346452" y="1828800"/>
            <a:ext cx="5673348"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Fitting 16 normal modes, 140k particles, 128x128 images</a:t>
            </a:r>
          </a:p>
          <a:p>
            <a:pPr marL="285750" indent="-285750">
              <a:buFont typeface="Arial" panose="020B0604020202020204" pitchFamily="34" charset="0"/>
              <a:buChar char="•"/>
            </a:pPr>
            <a:r>
              <a:rPr lang="en-US" sz="1600" dirty="0"/>
              <a:t>Uncertainties from cross-validation (2 partitions)</a:t>
            </a:r>
          </a:p>
        </p:txBody>
      </p:sp>
      <p:sp>
        <p:nvSpPr>
          <p:cNvPr id="18" name="TextBox 17">
            <a:extLst>
              <a:ext uri="{FF2B5EF4-FFF2-40B4-BE49-F238E27FC236}">
                <a16:creationId xmlns:a16="http://schemas.microsoft.com/office/drawing/2014/main" id="{72940114-CA6C-93C9-C538-04A094E820AE}"/>
              </a:ext>
            </a:extLst>
          </p:cNvPr>
          <p:cNvSpPr txBox="1"/>
          <p:nvPr/>
        </p:nvSpPr>
        <p:spPr>
          <a:xfrm>
            <a:off x="5791200" y="6513612"/>
            <a:ext cx="2411494" cy="307777"/>
          </a:xfrm>
          <a:prstGeom prst="rect">
            <a:avLst/>
          </a:prstGeom>
          <a:noFill/>
        </p:spPr>
        <p:txBody>
          <a:bodyPr wrap="none" rtlCol="0">
            <a:spAutoFit/>
          </a:bodyPr>
          <a:lstStyle/>
          <a:p>
            <a:r>
              <a:rPr lang="en-US" sz="1400" dirty="0"/>
              <a:t>Y. </a:t>
            </a:r>
            <a:r>
              <a:rPr lang="en-US" sz="1400" dirty="0" err="1"/>
              <a:t>Nashed</a:t>
            </a:r>
            <a:r>
              <a:rPr lang="en-US" sz="1400" dirty="0"/>
              <a:t>, F. </a:t>
            </a:r>
            <a:r>
              <a:rPr lang="en-US" sz="1400" dirty="0" err="1"/>
              <a:t>Poitevin</a:t>
            </a:r>
            <a:r>
              <a:rPr lang="en-US" sz="1400" dirty="0"/>
              <a:t>, et al.</a:t>
            </a:r>
          </a:p>
        </p:txBody>
      </p:sp>
    </p:spTree>
    <p:extLst>
      <p:ext uri="{BB962C8B-B14F-4D97-AF65-F5344CB8AC3E}">
        <p14:creationId xmlns:p14="http://schemas.microsoft.com/office/powerpoint/2010/main" val="2135400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20573-7A32-D12E-FB3B-52C41465E4A5}"/>
            </a:ext>
          </a:extLst>
        </p:cNvPr>
        <p:cNvGrpSpPr/>
        <p:nvPr/>
      </p:nvGrpSpPr>
      <p:grpSpPr>
        <a:xfrm>
          <a:off x="0" y="0"/>
          <a:ext cx="0" cy="0"/>
          <a:chOff x="0" y="0"/>
          <a:chExt cx="0" cy="0"/>
        </a:xfrm>
      </p:grpSpPr>
      <p:sp>
        <p:nvSpPr>
          <p:cNvPr id="30" name="Title 2">
            <a:extLst>
              <a:ext uri="{FF2B5EF4-FFF2-40B4-BE49-F238E27FC236}">
                <a16:creationId xmlns:a16="http://schemas.microsoft.com/office/drawing/2014/main" id="{90BA1449-5BE6-1128-D4EA-F2A3E3EEFFCA}"/>
              </a:ext>
            </a:extLst>
          </p:cNvPr>
          <p:cNvSpPr txBox="1">
            <a:spLocks/>
          </p:cNvSpPr>
          <p:nvPr/>
        </p:nvSpPr>
        <p:spPr>
          <a:xfrm>
            <a:off x="451822" y="129091"/>
            <a:ext cx="8103570" cy="753034"/>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r>
              <a:rPr lang="en-US" dirty="0"/>
              <a:t>Outline</a:t>
            </a:r>
          </a:p>
        </p:txBody>
      </p:sp>
      <p:sp>
        <p:nvSpPr>
          <p:cNvPr id="3" name="TextBox 2">
            <a:extLst>
              <a:ext uri="{FF2B5EF4-FFF2-40B4-BE49-F238E27FC236}">
                <a16:creationId xmlns:a16="http://schemas.microsoft.com/office/drawing/2014/main" id="{E92F8936-6FE8-94D3-A26B-654DF9DCBCA4}"/>
              </a:ext>
            </a:extLst>
          </p:cNvPr>
          <p:cNvSpPr txBox="1"/>
          <p:nvPr/>
        </p:nvSpPr>
        <p:spPr>
          <a:xfrm>
            <a:off x="495300" y="1676400"/>
            <a:ext cx="8153400" cy="4524315"/>
          </a:xfrm>
          <a:prstGeom prst="rect">
            <a:avLst/>
          </a:prstGeom>
          <a:noFill/>
        </p:spPr>
        <p:txBody>
          <a:bodyPr wrap="square" rtlCol="0">
            <a:spAutoFit/>
          </a:bodyPr>
          <a:lstStyle/>
          <a:p>
            <a:pPr marL="742950" indent="-742950">
              <a:buFont typeface="+mj-lt"/>
              <a:buAutoNum type="arabicPeriod"/>
            </a:pPr>
            <a:r>
              <a:rPr lang="en-US" sz="3200" b="1" dirty="0">
                <a:solidFill>
                  <a:schemeClr val="bg1">
                    <a:lumMod val="75000"/>
                  </a:schemeClr>
                </a:solidFill>
              </a:rPr>
              <a:t>Surrogate models</a:t>
            </a:r>
          </a:p>
          <a:p>
            <a:pPr marL="742950" indent="-742950">
              <a:buFont typeface="+mj-lt"/>
              <a:buAutoNum type="arabicPeriod"/>
            </a:pPr>
            <a:endParaRPr lang="en-US" sz="3200" b="1" dirty="0">
              <a:solidFill>
                <a:schemeClr val="bg1">
                  <a:lumMod val="75000"/>
                </a:schemeClr>
              </a:solidFill>
            </a:endParaRPr>
          </a:p>
          <a:p>
            <a:pPr marL="742950" indent="-742950">
              <a:buFont typeface="+mj-lt"/>
              <a:buAutoNum type="arabicPeriod"/>
            </a:pPr>
            <a:r>
              <a:rPr lang="en-US" sz="3200" b="1" dirty="0">
                <a:solidFill>
                  <a:schemeClr val="bg1">
                    <a:lumMod val="75000"/>
                  </a:schemeClr>
                </a:solidFill>
              </a:rPr>
              <a:t>Optimization</a:t>
            </a:r>
          </a:p>
          <a:p>
            <a:pPr marL="742950" indent="-742950">
              <a:buFont typeface="+mj-lt"/>
              <a:buAutoNum type="arabicPeriod"/>
            </a:pPr>
            <a:endParaRPr lang="en-US" sz="3200" b="1" dirty="0">
              <a:solidFill>
                <a:schemeClr val="bg1">
                  <a:lumMod val="75000"/>
                </a:schemeClr>
              </a:solidFill>
            </a:endParaRPr>
          </a:p>
          <a:p>
            <a:pPr marL="742950" indent="-742950">
              <a:buFont typeface="+mj-lt"/>
              <a:buAutoNum type="arabicPeriod"/>
            </a:pPr>
            <a:r>
              <a:rPr lang="en-US" sz="3200" b="1" dirty="0">
                <a:solidFill>
                  <a:schemeClr val="bg1">
                    <a:lumMod val="75000"/>
                  </a:schemeClr>
                </a:solidFill>
              </a:rPr>
              <a:t>Anomaly detection</a:t>
            </a:r>
          </a:p>
          <a:p>
            <a:pPr marL="742950" indent="-742950">
              <a:buFont typeface="+mj-lt"/>
              <a:buAutoNum type="arabicPeriod"/>
            </a:pPr>
            <a:endParaRPr lang="en-US" sz="3200" b="1" dirty="0">
              <a:solidFill>
                <a:schemeClr val="bg1">
                  <a:lumMod val="75000"/>
                </a:schemeClr>
              </a:solidFill>
            </a:endParaRPr>
          </a:p>
          <a:p>
            <a:pPr marL="742950" indent="-742950">
              <a:buFont typeface="+mj-lt"/>
              <a:buAutoNum type="arabicPeriod"/>
            </a:pPr>
            <a:r>
              <a:rPr lang="en-US" sz="3200" b="1" dirty="0">
                <a:solidFill>
                  <a:schemeClr val="bg1">
                    <a:lumMod val="75000"/>
                  </a:schemeClr>
                </a:solidFill>
              </a:rPr>
              <a:t>Reconstruction/Inverse problems</a:t>
            </a:r>
          </a:p>
          <a:p>
            <a:pPr marL="742950" indent="-742950">
              <a:buFont typeface="+mj-lt"/>
              <a:buAutoNum type="arabicPeriod"/>
            </a:pPr>
            <a:endParaRPr lang="en-US" sz="3200" b="1" dirty="0"/>
          </a:p>
          <a:p>
            <a:pPr marL="742950" indent="-742950">
              <a:buFont typeface="+mj-lt"/>
              <a:buAutoNum type="arabicPeriod"/>
            </a:pPr>
            <a:r>
              <a:rPr lang="en-US" sz="3200" b="1" dirty="0"/>
              <a:t>Large language models</a:t>
            </a:r>
          </a:p>
        </p:txBody>
      </p:sp>
      <p:sp>
        <p:nvSpPr>
          <p:cNvPr id="4" name="Slide Number Placeholder 6">
            <a:extLst>
              <a:ext uri="{FF2B5EF4-FFF2-40B4-BE49-F238E27FC236}">
                <a16:creationId xmlns:a16="http://schemas.microsoft.com/office/drawing/2014/main" id="{D16901F8-0A31-8554-7FFD-7A7C01A8B92F}"/>
              </a:ext>
            </a:extLst>
          </p:cNvPr>
          <p:cNvSpPr>
            <a:spLocks noGrp="1"/>
          </p:cNvSpPr>
          <p:nvPr>
            <p:ph type="sldNum" sz="quarter" idx="11"/>
          </p:nvPr>
        </p:nvSpPr>
        <p:spPr>
          <a:xfrm>
            <a:off x="8686800" y="6553199"/>
            <a:ext cx="457200" cy="228601"/>
          </a:xfrm>
        </p:spPr>
        <p:txBody>
          <a:bodyPr/>
          <a:lstStyle/>
          <a:p>
            <a:fld id="{5BD36294-2849-48A8-8531-5354CF3095D2}" type="slidenum">
              <a:rPr lang="en-US" sz="1200" smtClean="0"/>
              <a:pPr/>
              <a:t>27</a:t>
            </a:fld>
            <a:endParaRPr lang="en-US" sz="1200" dirty="0"/>
          </a:p>
        </p:txBody>
      </p:sp>
    </p:spTree>
    <p:extLst>
      <p:ext uri="{BB962C8B-B14F-4D97-AF65-F5344CB8AC3E}">
        <p14:creationId xmlns:p14="http://schemas.microsoft.com/office/powerpoint/2010/main" val="3022524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
          <p:cNvSpPr txBox="1">
            <a:spLocks/>
          </p:cNvSpPr>
          <p:nvPr/>
        </p:nvSpPr>
        <p:spPr>
          <a:xfrm>
            <a:off x="451822" y="129091"/>
            <a:ext cx="8103570" cy="753034"/>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r>
              <a:rPr lang="en-US" dirty="0"/>
              <a:t>Large language models: Logbooks</a:t>
            </a:r>
          </a:p>
        </p:txBody>
      </p:sp>
      <p:sp>
        <p:nvSpPr>
          <p:cNvPr id="4" name="Slide Number Placeholder 6">
            <a:extLst>
              <a:ext uri="{FF2B5EF4-FFF2-40B4-BE49-F238E27FC236}">
                <a16:creationId xmlns:a16="http://schemas.microsoft.com/office/drawing/2014/main" id="{94DF4C9A-478D-275B-6B26-01D4CB7DB02A}"/>
              </a:ext>
            </a:extLst>
          </p:cNvPr>
          <p:cNvSpPr>
            <a:spLocks noGrp="1"/>
          </p:cNvSpPr>
          <p:nvPr>
            <p:ph type="sldNum" sz="quarter" idx="11"/>
          </p:nvPr>
        </p:nvSpPr>
        <p:spPr>
          <a:xfrm>
            <a:off x="8686800" y="6553199"/>
            <a:ext cx="457200" cy="304801"/>
          </a:xfrm>
        </p:spPr>
        <p:txBody>
          <a:bodyPr/>
          <a:lstStyle/>
          <a:p>
            <a:fld id="{5BD36294-2849-48A8-8531-5354CF3095D2}" type="slidenum">
              <a:rPr lang="en-US" sz="1200" smtClean="0"/>
              <a:pPr/>
              <a:t>28</a:t>
            </a:fld>
            <a:endParaRPr lang="en-US" sz="1200" dirty="0"/>
          </a:p>
        </p:txBody>
      </p:sp>
      <p:sp>
        <p:nvSpPr>
          <p:cNvPr id="5" name="TextBox 4">
            <a:extLst>
              <a:ext uri="{FF2B5EF4-FFF2-40B4-BE49-F238E27FC236}">
                <a16:creationId xmlns:a16="http://schemas.microsoft.com/office/drawing/2014/main" id="{9316485C-1D3B-C313-0226-DEA51CDF7098}"/>
              </a:ext>
            </a:extLst>
          </p:cNvPr>
          <p:cNvSpPr txBox="1"/>
          <p:nvPr/>
        </p:nvSpPr>
        <p:spPr>
          <a:xfrm>
            <a:off x="121502" y="1393366"/>
            <a:ext cx="7955698" cy="677108"/>
          </a:xfrm>
          <a:prstGeom prst="rect">
            <a:avLst/>
          </a:prstGeom>
          <a:noFill/>
        </p:spPr>
        <p:txBody>
          <a:bodyPr wrap="square" rtlCol="0">
            <a:spAutoFit/>
          </a:bodyPr>
          <a:lstStyle/>
          <a:p>
            <a:r>
              <a:rPr lang="en-US" sz="2000" b="1" dirty="0"/>
              <a:t>Challenge: </a:t>
            </a:r>
            <a:r>
              <a:rPr lang="en-US" dirty="0"/>
              <a:t>How to capture value of scientific documents (papers, logbooks, notebooks, wikis, </a:t>
            </a:r>
            <a:r>
              <a:rPr lang="en-US" dirty="0" err="1"/>
              <a:t>etc</a:t>
            </a:r>
            <a:r>
              <a:rPr lang="en-US" dirty="0"/>
              <a:t>)? </a:t>
            </a:r>
            <a:endParaRPr lang="en-US" sz="2000" dirty="0"/>
          </a:p>
        </p:txBody>
      </p:sp>
      <p:sp>
        <p:nvSpPr>
          <p:cNvPr id="9" name="TextBox 8">
            <a:extLst>
              <a:ext uri="{FF2B5EF4-FFF2-40B4-BE49-F238E27FC236}">
                <a16:creationId xmlns:a16="http://schemas.microsoft.com/office/drawing/2014/main" id="{117C6C77-6A54-E1ED-4ECE-E8ACD95248FA}"/>
              </a:ext>
            </a:extLst>
          </p:cNvPr>
          <p:cNvSpPr txBox="1"/>
          <p:nvPr/>
        </p:nvSpPr>
        <p:spPr>
          <a:xfrm>
            <a:off x="157281" y="2974970"/>
            <a:ext cx="4490919" cy="2062103"/>
          </a:xfrm>
          <a:prstGeom prst="rect">
            <a:avLst/>
          </a:prstGeom>
          <a:noFill/>
        </p:spPr>
        <p:txBody>
          <a:bodyPr wrap="square" rtlCol="0">
            <a:spAutoFit/>
          </a:bodyPr>
          <a:lstStyle/>
          <a:p>
            <a:r>
              <a:rPr lang="en-US" sz="2000" b="1" dirty="0"/>
              <a:t>AI solution:</a:t>
            </a:r>
          </a:p>
          <a:p>
            <a:pPr marL="285750" indent="-285750">
              <a:buFont typeface="Arial" panose="020B0604020202020204" pitchFamily="34" charset="0"/>
              <a:buChar char="•"/>
            </a:pPr>
            <a:r>
              <a:rPr lang="en-US" dirty="0"/>
              <a:t>Large language models (LLMs) are adept at natural language queries</a:t>
            </a:r>
          </a:p>
          <a:p>
            <a:pPr marL="285750" indent="-285750">
              <a:buFont typeface="Wingdings" pitchFamily="2" charset="2"/>
              <a:buChar char="è"/>
            </a:pPr>
            <a:r>
              <a:rPr lang="en-US" dirty="0">
                <a:sym typeface="Wingdings" pitchFamily="2" charset="2"/>
              </a:rPr>
              <a:t>Complex queries of logbooks</a:t>
            </a:r>
          </a:p>
          <a:p>
            <a:pPr marL="285750" indent="-285750">
              <a:buFont typeface="Wingdings" pitchFamily="2" charset="2"/>
              <a:buChar char="è"/>
            </a:pPr>
            <a:r>
              <a:rPr lang="en-US" dirty="0">
                <a:sym typeface="Wingdings" pitchFamily="2" charset="2"/>
              </a:rPr>
              <a:t>Generation of novel text (e.g. shift summaries)</a:t>
            </a:r>
          </a:p>
          <a:p>
            <a:pPr marL="285750" indent="-285750">
              <a:buFont typeface="Wingdings" pitchFamily="2" charset="2"/>
              <a:buChar char="è"/>
            </a:pPr>
            <a:r>
              <a:rPr lang="en-US" dirty="0">
                <a:sym typeface="Wingdings" pitchFamily="2" charset="2"/>
              </a:rPr>
              <a:t>Meta-data generation</a:t>
            </a:r>
            <a:endParaRPr lang="en-US" dirty="0"/>
          </a:p>
        </p:txBody>
      </p:sp>
      <p:sp>
        <p:nvSpPr>
          <p:cNvPr id="11" name="TextBox 10">
            <a:extLst>
              <a:ext uri="{FF2B5EF4-FFF2-40B4-BE49-F238E27FC236}">
                <a16:creationId xmlns:a16="http://schemas.microsoft.com/office/drawing/2014/main" id="{8FE8686B-6E3E-37A6-2196-D5D88CACFCF9}"/>
              </a:ext>
            </a:extLst>
          </p:cNvPr>
          <p:cNvSpPr txBox="1"/>
          <p:nvPr/>
        </p:nvSpPr>
        <p:spPr>
          <a:xfrm>
            <a:off x="157281" y="5603015"/>
            <a:ext cx="5517298" cy="1231106"/>
          </a:xfrm>
          <a:prstGeom prst="rect">
            <a:avLst/>
          </a:prstGeom>
          <a:noFill/>
        </p:spPr>
        <p:txBody>
          <a:bodyPr wrap="square" rtlCol="0">
            <a:spAutoFit/>
          </a:bodyPr>
          <a:lstStyle/>
          <a:p>
            <a:r>
              <a:rPr lang="en-US" sz="2000" b="1" dirty="0"/>
              <a:t>Status:</a:t>
            </a:r>
          </a:p>
          <a:p>
            <a:pPr marL="285750" indent="-285750">
              <a:buFont typeface="Arial" panose="020B0604020202020204" pitchFamily="34" charset="0"/>
              <a:buChar char="•"/>
            </a:pPr>
            <a:r>
              <a:rPr lang="en-US" dirty="0"/>
              <a:t>Early demonstrations, state-of-art is changing fast</a:t>
            </a:r>
          </a:p>
          <a:p>
            <a:pPr marL="285750" indent="-285750">
              <a:buFont typeface="Arial" panose="020B0604020202020204" pitchFamily="34" charset="0"/>
              <a:buChar char="•"/>
            </a:pPr>
            <a:r>
              <a:rPr lang="en-US" dirty="0"/>
              <a:t>More development needed for multimodal data, domain-specific data sources, etc.</a:t>
            </a:r>
          </a:p>
        </p:txBody>
      </p:sp>
      <p:sp>
        <p:nvSpPr>
          <p:cNvPr id="12" name="TextBox 11">
            <a:extLst>
              <a:ext uri="{FF2B5EF4-FFF2-40B4-BE49-F238E27FC236}">
                <a16:creationId xmlns:a16="http://schemas.microsoft.com/office/drawing/2014/main" id="{5A9C682D-CA03-01A4-43AB-AF7495DEDDAC}"/>
              </a:ext>
            </a:extLst>
          </p:cNvPr>
          <p:cNvSpPr txBox="1"/>
          <p:nvPr/>
        </p:nvSpPr>
        <p:spPr>
          <a:xfrm>
            <a:off x="4323786" y="2028133"/>
            <a:ext cx="2438400" cy="830997"/>
          </a:xfrm>
          <a:prstGeom prst="rect">
            <a:avLst/>
          </a:prstGeom>
          <a:noFill/>
        </p:spPr>
        <p:txBody>
          <a:bodyPr wrap="square" rtlCol="0">
            <a:spAutoFit/>
          </a:bodyPr>
          <a:lstStyle/>
          <a:p>
            <a:pPr algn="ctr"/>
            <a:r>
              <a:rPr lang="en-US" sz="1600" dirty="0"/>
              <a:t>“What is typical uncertainty of emittance measurements?"</a:t>
            </a:r>
          </a:p>
        </p:txBody>
      </p:sp>
      <p:pic>
        <p:nvPicPr>
          <p:cNvPr id="14" name="Picture 13">
            <a:extLst>
              <a:ext uri="{FF2B5EF4-FFF2-40B4-BE49-F238E27FC236}">
                <a16:creationId xmlns:a16="http://schemas.microsoft.com/office/drawing/2014/main" id="{953F5C35-2EA7-4FBB-F0D0-658F92129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867" y="1903318"/>
            <a:ext cx="2234533" cy="3561316"/>
          </a:xfrm>
          <a:prstGeom prst="rect">
            <a:avLst/>
          </a:prstGeom>
          <a:ln>
            <a:solidFill>
              <a:schemeClr val="tx1"/>
            </a:solidFill>
          </a:ln>
        </p:spPr>
      </p:pic>
      <p:pic>
        <p:nvPicPr>
          <p:cNvPr id="17" name="Picture 16" descr="A screenshot of a phone&#10;&#10;Description automatically generated">
            <a:extLst>
              <a:ext uri="{FF2B5EF4-FFF2-40B4-BE49-F238E27FC236}">
                <a16:creationId xmlns:a16="http://schemas.microsoft.com/office/drawing/2014/main" id="{624E39CB-F82F-97EE-2594-D1A9DDAFFD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0308" y="2878601"/>
            <a:ext cx="3841118" cy="900141"/>
          </a:xfrm>
          <a:prstGeom prst="rect">
            <a:avLst/>
          </a:prstGeom>
          <a:ln>
            <a:solidFill>
              <a:schemeClr val="tx1"/>
            </a:solidFill>
          </a:ln>
        </p:spPr>
      </p:pic>
    </p:spTree>
    <p:extLst>
      <p:ext uri="{BB962C8B-B14F-4D97-AF65-F5344CB8AC3E}">
        <p14:creationId xmlns:p14="http://schemas.microsoft.com/office/powerpoint/2010/main" val="2497279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6BF96-2667-0ECF-3C9C-ACA824924274}"/>
            </a:ext>
          </a:extLst>
        </p:cNvPr>
        <p:cNvGrpSpPr/>
        <p:nvPr/>
      </p:nvGrpSpPr>
      <p:grpSpPr>
        <a:xfrm>
          <a:off x="0" y="0"/>
          <a:ext cx="0" cy="0"/>
          <a:chOff x="0" y="0"/>
          <a:chExt cx="0" cy="0"/>
        </a:xfrm>
      </p:grpSpPr>
      <p:sp>
        <p:nvSpPr>
          <p:cNvPr id="30" name="Title 2">
            <a:extLst>
              <a:ext uri="{FF2B5EF4-FFF2-40B4-BE49-F238E27FC236}">
                <a16:creationId xmlns:a16="http://schemas.microsoft.com/office/drawing/2014/main" id="{02392EFF-AF38-A0AB-B305-FF54DD741F83}"/>
              </a:ext>
            </a:extLst>
          </p:cNvPr>
          <p:cNvSpPr txBox="1">
            <a:spLocks/>
          </p:cNvSpPr>
          <p:nvPr/>
        </p:nvSpPr>
        <p:spPr>
          <a:xfrm>
            <a:off x="451822" y="129091"/>
            <a:ext cx="8234978" cy="753034"/>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r>
              <a:rPr lang="en-US" dirty="0"/>
              <a:t>Large language models: Retrieval augmented generation</a:t>
            </a:r>
          </a:p>
        </p:txBody>
      </p:sp>
      <p:sp>
        <p:nvSpPr>
          <p:cNvPr id="4" name="Slide Number Placeholder 6">
            <a:extLst>
              <a:ext uri="{FF2B5EF4-FFF2-40B4-BE49-F238E27FC236}">
                <a16:creationId xmlns:a16="http://schemas.microsoft.com/office/drawing/2014/main" id="{6A6E3BE9-AA04-E4BF-64C8-A3F8FF894510}"/>
              </a:ext>
            </a:extLst>
          </p:cNvPr>
          <p:cNvSpPr>
            <a:spLocks noGrp="1"/>
          </p:cNvSpPr>
          <p:nvPr>
            <p:ph type="sldNum" sz="quarter" idx="11"/>
          </p:nvPr>
        </p:nvSpPr>
        <p:spPr>
          <a:xfrm>
            <a:off x="8686800" y="6553199"/>
            <a:ext cx="457200" cy="304801"/>
          </a:xfrm>
        </p:spPr>
        <p:txBody>
          <a:bodyPr/>
          <a:lstStyle/>
          <a:p>
            <a:fld id="{5BD36294-2849-48A8-8531-5354CF3095D2}" type="slidenum">
              <a:rPr lang="en-US" sz="1200" smtClean="0"/>
              <a:pPr/>
              <a:t>29</a:t>
            </a:fld>
            <a:endParaRPr lang="en-US" sz="1200" dirty="0"/>
          </a:p>
        </p:txBody>
      </p:sp>
      <p:sp>
        <p:nvSpPr>
          <p:cNvPr id="5" name="TextBox 4">
            <a:extLst>
              <a:ext uri="{FF2B5EF4-FFF2-40B4-BE49-F238E27FC236}">
                <a16:creationId xmlns:a16="http://schemas.microsoft.com/office/drawing/2014/main" id="{A793EB9E-56E4-03FE-4FC4-84EAF9873514}"/>
              </a:ext>
            </a:extLst>
          </p:cNvPr>
          <p:cNvSpPr txBox="1"/>
          <p:nvPr/>
        </p:nvSpPr>
        <p:spPr>
          <a:xfrm>
            <a:off x="121502" y="1393366"/>
            <a:ext cx="7955698" cy="1938992"/>
          </a:xfrm>
          <a:prstGeom prst="rect">
            <a:avLst/>
          </a:prstGeom>
          <a:noFill/>
        </p:spPr>
        <p:txBody>
          <a:bodyPr wrap="square" rtlCol="0">
            <a:spAutoFit/>
          </a:bodyPr>
          <a:lstStyle/>
          <a:p>
            <a:r>
              <a:rPr lang="en-US" sz="2000" b="1" dirty="0"/>
              <a:t>AI methods:</a:t>
            </a:r>
            <a:r>
              <a:rPr lang="en-US" sz="2000" dirty="0"/>
              <a:t> Scientific language is highly specialized and may not be represented in generic LLMs. Two options:</a:t>
            </a:r>
          </a:p>
          <a:p>
            <a:pPr marL="342900" indent="-342900">
              <a:buFont typeface="Wingdings" pitchFamily="2" charset="2"/>
              <a:buChar char="è"/>
            </a:pPr>
            <a:r>
              <a:rPr lang="en-US" sz="2000" b="1" dirty="0">
                <a:sym typeface="Wingdings" pitchFamily="2" charset="2"/>
              </a:rPr>
              <a:t>Fine-tuning: </a:t>
            </a:r>
            <a:r>
              <a:rPr lang="en-US" sz="2000" dirty="0">
                <a:sym typeface="Wingdings" pitchFamily="2" charset="2"/>
              </a:rPr>
              <a:t>Retrain using domain science texts. But expensive: requires data prep and compute</a:t>
            </a:r>
          </a:p>
          <a:p>
            <a:pPr marL="342900" indent="-342900">
              <a:buFont typeface="Wingdings" pitchFamily="2" charset="2"/>
              <a:buChar char="è"/>
            </a:pPr>
            <a:r>
              <a:rPr lang="en-US" sz="2000" b="1" dirty="0">
                <a:sym typeface="Wingdings" pitchFamily="2" charset="2"/>
              </a:rPr>
              <a:t>Retrieval Augmented Generation (RAG):</a:t>
            </a:r>
            <a:r>
              <a:rPr lang="en-US" sz="2000" dirty="0">
                <a:sym typeface="Wingdings" pitchFamily="2" charset="2"/>
              </a:rPr>
              <a:t> Select “small” portion of relevant texts to use as context. </a:t>
            </a:r>
          </a:p>
        </p:txBody>
      </p:sp>
      <p:grpSp>
        <p:nvGrpSpPr>
          <p:cNvPr id="6" name="Group 5">
            <a:extLst>
              <a:ext uri="{FF2B5EF4-FFF2-40B4-BE49-F238E27FC236}">
                <a16:creationId xmlns:a16="http://schemas.microsoft.com/office/drawing/2014/main" id="{164CAA63-6AFF-FD12-B8B8-DDDB1505098D}"/>
              </a:ext>
            </a:extLst>
          </p:cNvPr>
          <p:cNvGrpSpPr/>
          <p:nvPr/>
        </p:nvGrpSpPr>
        <p:grpSpPr>
          <a:xfrm>
            <a:off x="4856480" y="3515483"/>
            <a:ext cx="4191000" cy="2692316"/>
            <a:chOff x="1371600" y="3582233"/>
            <a:chExt cx="5029200" cy="3224883"/>
          </a:xfrm>
        </p:grpSpPr>
        <p:pic>
          <p:nvPicPr>
            <p:cNvPr id="2" name="Picture 1">
              <a:extLst>
                <a:ext uri="{FF2B5EF4-FFF2-40B4-BE49-F238E27FC236}">
                  <a16:creationId xmlns:a16="http://schemas.microsoft.com/office/drawing/2014/main" id="{A0D45BBA-2A05-CC13-34D7-604546CE5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582233"/>
              <a:ext cx="5029200" cy="2960806"/>
            </a:xfrm>
            <a:prstGeom prst="rect">
              <a:avLst/>
            </a:prstGeom>
          </p:spPr>
        </p:pic>
        <p:sp>
          <p:nvSpPr>
            <p:cNvPr id="3" name="TextBox 2">
              <a:extLst>
                <a:ext uri="{FF2B5EF4-FFF2-40B4-BE49-F238E27FC236}">
                  <a16:creationId xmlns:a16="http://schemas.microsoft.com/office/drawing/2014/main" id="{05254A1C-D8C1-F88F-8644-E3A77CC220EC}"/>
                </a:ext>
              </a:extLst>
            </p:cNvPr>
            <p:cNvSpPr txBox="1"/>
            <p:nvPr/>
          </p:nvSpPr>
          <p:spPr>
            <a:xfrm>
              <a:off x="1447800" y="6553200"/>
              <a:ext cx="2353529" cy="253916"/>
            </a:xfrm>
            <a:prstGeom prst="rect">
              <a:avLst/>
            </a:prstGeom>
            <a:noFill/>
          </p:spPr>
          <p:txBody>
            <a:bodyPr wrap="none" rtlCol="0">
              <a:spAutoFit/>
            </a:bodyPr>
            <a:lstStyle/>
            <a:p>
              <a:r>
                <a:rPr lang="en-US" sz="1050" dirty="0"/>
                <a:t>Courtesy Prompt Engineering Guide</a:t>
              </a:r>
            </a:p>
          </p:txBody>
        </p:sp>
      </p:grpSp>
      <p:sp>
        <p:nvSpPr>
          <p:cNvPr id="8" name="TextBox 7">
            <a:extLst>
              <a:ext uri="{FF2B5EF4-FFF2-40B4-BE49-F238E27FC236}">
                <a16:creationId xmlns:a16="http://schemas.microsoft.com/office/drawing/2014/main" id="{891FCACF-F467-39A7-5527-4D103B95D02C}"/>
              </a:ext>
            </a:extLst>
          </p:cNvPr>
          <p:cNvSpPr txBox="1"/>
          <p:nvPr/>
        </p:nvSpPr>
        <p:spPr>
          <a:xfrm>
            <a:off x="15240" y="3525643"/>
            <a:ext cx="4904890" cy="2031325"/>
          </a:xfrm>
          <a:prstGeom prst="rect">
            <a:avLst/>
          </a:prstGeom>
          <a:noFill/>
        </p:spPr>
        <p:txBody>
          <a:bodyPr wrap="square">
            <a:spAutoFit/>
          </a:bodyPr>
          <a:lstStyle/>
          <a:p>
            <a:pPr marL="342900" indent="-342900">
              <a:buFont typeface="Arial" panose="020B0604020202020204" pitchFamily="34" charset="0"/>
              <a:buChar char="•"/>
            </a:pPr>
            <a:r>
              <a:rPr lang="en-US" dirty="0">
                <a:sym typeface="Wingdings" pitchFamily="2" charset="2"/>
              </a:rPr>
              <a:t>Train an embedding on domain science texts</a:t>
            </a:r>
          </a:p>
          <a:p>
            <a:pPr marL="342900" indent="-342900">
              <a:buFont typeface="Arial" panose="020B0604020202020204" pitchFamily="34" charset="0"/>
              <a:buChar char="•"/>
            </a:pPr>
            <a:r>
              <a:rPr lang="en-US" dirty="0">
                <a:sym typeface="Wingdings" pitchFamily="2" charset="2"/>
              </a:rPr>
              <a:t>Learn embedding of all domain documents</a:t>
            </a:r>
          </a:p>
          <a:p>
            <a:pPr marL="342900" indent="-342900">
              <a:buFont typeface="Arial" panose="020B0604020202020204" pitchFamily="34" charset="0"/>
              <a:buChar char="•"/>
            </a:pPr>
            <a:r>
              <a:rPr lang="en-US" dirty="0">
                <a:sym typeface="Wingdings" pitchFamily="2" charset="2"/>
              </a:rPr>
              <a:t>For each query, select most relevant text (nearby in embedding space)</a:t>
            </a:r>
          </a:p>
          <a:p>
            <a:pPr marL="342900" indent="-342900">
              <a:buFont typeface="Arial" panose="020B0604020202020204" pitchFamily="34" charset="0"/>
              <a:buChar char="•"/>
            </a:pPr>
            <a:r>
              <a:rPr lang="en-US" dirty="0">
                <a:sym typeface="Wingdings" pitchFamily="2" charset="2"/>
              </a:rPr>
              <a:t>Feed relevant text as context along with prompt to generic LLM.</a:t>
            </a:r>
          </a:p>
        </p:txBody>
      </p:sp>
    </p:spTree>
    <p:extLst>
      <p:ext uri="{BB962C8B-B14F-4D97-AF65-F5344CB8AC3E}">
        <p14:creationId xmlns:p14="http://schemas.microsoft.com/office/powerpoint/2010/main" val="3962399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BA3AD-DF9F-E3AF-53A8-FDDD0009EF5D}"/>
            </a:ext>
          </a:extLst>
        </p:cNvPr>
        <p:cNvGrpSpPr/>
        <p:nvPr/>
      </p:nvGrpSpPr>
      <p:grpSpPr>
        <a:xfrm>
          <a:off x="0" y="0"/>
          <a:ext cx="0" cy="0"/>
          <a:chOff x="0" y="0"/>
          <a:chExt cx="0" cy="0"/>
        </a:xfrm>
      </p:grpSpPr>
      <p:sp>
        <p:nvSpPr>
          <p:cNvPr id="30" name="Title 2">
            <a:extLst>
              <a:ext uri="{FF2B5EF4-FFF2-40B4-BE49-F238E27FC236}">
                <a16:creationId xmlns:a16="http://schemas.microsoft.com/office/drawing/2014/main" id="{26442422-2798-96F0-C1E0-22AFF1EADA82}"/>
              </a:ext>
            </a:extLst>
          </p:cNvPr>
          <p:cNvSpPr txBox="1">
            <a:spLocks/>
          </p:cNvSpPr>
          <p:nvPr/>
        </p:nvSpPr>
        <p:spPr>
          <a:xfrm>
            <a:off x="451822" y="129091"/>
            <a:ext cx="8103570" cy="753034"/>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r>
              <a:rPr lang="en-US" dirty="0"/>
              <a:t>Outline</a:t>
            </a:r>
          </a:p>
        </p:txBody>
      </p:sp>
      <p:sp>
        <p:nvSpPr>
          <p:cNvPr id="3" name="TextBox 2">
            <a:extLst>
              <a:ext uri="{FF2B5EF4-FFF2-40B4-BE49-F238E27FC236}">
                <a16:creationId xmlns:a16="http://schemas.microsoft.com/office/drawing/2014/main" id="{D65FF7C9-49C0-B0BD-5B75-04FC6A48F4CB}"/>
              </a:ext>
            </a:extLst>
          </p:cNvPr>
          <p:cNvSpPr txBox="1"/>
          <p:nvPr/>
        </p:nvSpPr>
        <p:spPr>
          <a:xfrm>
            <a:off x="495300" y="1676400"/>
            <a:ext cx="8153400" cy="5509200"/>
          </a:xfrm>
          <a:prstGeom prst="rect">
            <a:avLst/>
          </a:prstGeom>
          <a:noFill/>
        </p:spPr>
        <p:txBody>
          <a:bodyPr wrap="square" rtlCol="0">
            <a:spAutoFit/>
          </a:bodyPr>
          <a:lstStyle/>
          <a:p>
            <a:pPr marL="742950" indent="-742950">
              <a:buFont typeface="+mj-lt"/>
              <a:buAutoNum type="arabicPeriod"/>
            </a:pPr>
            <a:r>
              <a:rPr lang="en-US" sz="3200" b="1" dirty="0"/>
              <a:t>Surrogate models</a:t>
            </a:r>
          </a:p>
          <a:p>
            <a:pPr marL="742950" indent="-742950">
              <a:buFont typeface="+mj-lt"/>
              <a:buAutoNum type="arabicPeriod"/>
            </a:pPr>
            <a:endParaRPr lang="en-US" sz="3200" b="1" dirty="0"/>
          </a:p>
          <a:p>
            <a:pPr marL="742950" indent="-742950">
              <a:buFont typeface="+mj-lt"/>
              <a:buAutoNum type="arabicPeriod"/>
            </a:pPr>
            <a:r>
              <a:rPr lang="en-US" sz="3200" b="1" dirty="0">
                <a:solidFill>
                  <a:schemeClr val="bg1">
                    <a:lumMod val="75000"/>
                  </a:schemeClr>
                </a:solidFill>
              </a:rPr>
              <a:t>Optimization</a:t>
            </a:r>
          </a:p>
          <a:p>
            <a:pPr marL="742950" indent="-742950">
              <a:buFont typeface="+mj-lt"/>
              <a:buAutoNum type="arabicPeriod"/>
            </a:pPr>
            <a:endParaRPr lang="en-US" sz="3200" b="1" dirty="0">
              <a:solidFill>
                <a:schemeClr val="bg1">
                  <a:lumMod val="75000"/>
                </a:schemeClr>
              </a:solidFill>
            </a:endParaRPr>
          </a:p>
          <a:p>
            <a:pPr marL="742950" indent="-742950">
              <a:buFont typeface="+mj-lt"/>
              <a:buAutoNum type="arabicPeriod"/>
            </a:pPr>
            <a:r>
              <a:rPr lang="en-US" sz="3200" b="1" dirty="0">
                <a:solidFill>
                  <a:schemeClr val="bg1">
                    <a:lumMod val="75000"/>
                  </a:schemeClr>
                </a:solidFill>
              </a:rPr>
              <a:t>Anomaly detection</a:t>
            </a:r>
          </a:p>
          <a:p>
            <a:pPr marL="742950" indent="-742950">
              <a:buFont typeface="+mj-lt"/>
              <a:buAutoNum type="arabicPeriod"/>
            </a:pPr>
            <a:endParaRPr lang="en-US" sz="3200" b="1" dirty="0">
              <a:solidFill>
                <a:schemeClr val="bg1">
                  <a:lumMod val="75000"/>
                </a:schemeClr>
              </a:solidFill>
            </a:endParaRPr>
          </a:p>
          <a:p>
            <a:pPr marL="742950" indent="-742950">
              <a:buFont typeface="+mj-lt"/>
              <a:buAutoNum type="arabicPeriod"/>
            </a:pPr>
            <a:r>
              <a:rPr lang="en-US" sz="3200" b="1" dirty="0">
                <a:solidFill>
                  <a:schemeClr val="bg1">
                    <a:lumMod val="75000"/>
                  </a:schemeClr>
                </a:solidFill>
              </a:rPr>
              <a:t>Reconstruction/Inverse problems</a:t>
            </a:r>
          </a:p>
          <a:p>
            <a:pPr marL="742950" indent="-742950">
              <a:buFont typeface="+mj-lt"/>
              <a:buAutoNum type="arabicPeriod"/>
            </a:pPr>
            <a:endParaRPr lang="en-US" sz="3200" b="1" dirty="0">
              <a:solidFill>
                <a:schemeClr val="bg1">
                  <a:lumMod val="75000"/>
                </a:schemeClr>
              </a:solidFill>
            </a:endParaRPr>
          </a:p>
          <a:p>
            <a:pPr marL="742950" indent="-742950">
              <a:buFont typeface="+mj-lt"/>
              <a:buAutoNum type="arabicPeriod"/>
            </a:pPr>
            <a:r>
              <a:rPr lang="en-US" sz="3200" b="1" dirty="0">
                <a:solidFill>
                  <a:schemeClr val="bg1">
                    <a:lumMod val="75000"/>
                  </a:schemeClr>
                </a:solidFill>
              </a:rPr>
              <a:t>LLMs</a:t>
            </a:r>
          </a:p>
          <a:p>
            <a:pPr marL="742950" indent="-742950">
              <a:buFont typeface="+mj-lt"/>
              <a:buAutoNum type="arabicPeriod"/>
            </a:pPr>
            <a:endParaRPr lang="en-US" sz="3200" b="1" dirty="0"/>
          </a:p>
          <a:p>
            <a:pPr marL="742950" indent="-742950">
              <a:buFont typeface="+mj-lt"/>
              <a:buAutoNum type="arabicPeriod"/>
            </a:pPr>
            <a:endParaRPr lang="en-US" sz="3200" b="1" dirty="0"/>
          </a:p>
        </p:txBody>
      </p:sp>
      <p:sp>
        <p:nvSpPr>
          <p:cNvPr id="4" name="Slide Number Placeholder 6">
            <a:extLst>
              <a:ext uri="{FF2B5EF4-FFF2-40B4-BE49-F238E27FC236}">
                <a16:creationId xmlns:a16="http://schemas.microsoft.com/office/drawing/2014/main" id="{DB589526-930A-E36E-8366-1D3205C74367}"/>
              </a:ext>
            </a:extLst>
          </p:cNvPr>
          <p:cNvSpPr>
            <a:spLocks noGrp="1"/>
          </p:cNvSpPr>
          <p:nvPr>
            <p:ph type="sldNum" sz="quarter" idx="11"/>
          </p:nvPr>
        </p:nvSpPr>
        <p:spPr>
          <a:xfrm>
            <a:off x="8686800" y="6553199"/>
            <a:ext cx="273050" cy="228601"/>
          </a:xfrm>
        </p:spPr>
        <p:txBody>
          <a:bodyPr/>
          <a:lstStyle/>
          <a:p>
            <a:fld id="{5BD36294-2849-48A8-8531-5354CF3095D2}" type="slidenum">
              <a:rPr lang="en-US" sz="1200" smtClean="0"/>
              <a:pPr/>
              <a:t>3</a:t>
            </a:fld>
            <a:endParaRPr lang="en-US" sz="1200" dirty="0"/>
          </a:p>
        </p:txBody>
      </p:sp>
    </p:spTree>
    <p:extLst>
      <p:ext uri="{BB962C8B-B14F-4D97-AF65-F5344CB8AC3E}">
        <p14:creationId xmlns:p14="http://schemas.microsoft.com/office/powerpoint/2010/main" val="132766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BECDDC-A83F-47D8-B0FC-8590D8253CFA}"/>
              </a:ext>
            </a:extLst>
          </p:cNvPr>
          <p:cNvSpPr>
            <a:spLocks noGrp="1"/>
          </p:cNvSpPr>
          <p:nvPr>
            <p:ph type="sldNum" sz="quarter" idx="11"/>
          </p:nvPr>
        </p:nvSpPr>
        <p:spPr/>
        <p:txBody>
          <a:bodyPr/>
          <a:lstStyle/>
          <a:p>
            <a:fld id="{5BD36294-2849-48A8-8531-5354CF3095D2}" type="slidenum">
              <a:rPr lang="en-US" smtClean="0"/>
              <a:pPr/>
              <a:t>30</a:t>
            </a:fld>
            <a:endParaRPr lang="en-US" dirty="0"/>
          </a:p>
        </p:txBody>
      </p:sp>
      <p:sp>
        <p:nvSpPr>
          <p:cNvPr id="48" name="TextBox 47">
            <a:extLst>
              <a:ext uri="{FF2B5EF4-FFF2-40B4-BE49-F238E27FC236}">
                <a16:creationId xmlns:a16="http://schemas.microsoft.com/office/drawing/2014/main" id="{CEA744DB-2972-CF2A-699D-F277C216A25A}"/>
              </a:ext>
            </a:extLst>
          </p:cNvPr>
          <p:cNvSpPr txBox="1"/>
          <p:nvPr/>
        </p:nvSpPr>
        <p:spPr>
          <a:xfrm>
            <a:off x="2440647" y="1672918"/>
            <a:ext cx="4262705" cy="523220"/>
          </a:xfrm>
          <a:prstGeom prst="rect">
            <a:avLst/>
          </a:prstGeom>
          <a:noFill/>
        </p:spPr>
        <p:txBody>
          <a:bodyPr wrap="none" rtlCol="0">
            <a:spAutoFit/>
          </a:bodyPr>
          <a:lstStyle/>
          <a:p>
            <a:r>
              <a:rPr lang="en-US" sz="2800" dirty="0"/>
              <a:t>Thanks for your attention!</a:t>
            </a:r>
          </a:p>
        </p:txBody>
      </p:sp>
      <p:sp>
        <p:nvSpPr>
          <p:cNvPr id="3" name="TextBox 2">
            <a:extLst>
              <a:ext uri="{FF2B5EF4-FFF2-40B4-BE49-F238E27FC236}">
                <a16:creationId xmlns:a16="http://schemas.microsoft.com/office/drawing/2014/main" id="{1CCE0810-7AA4-4158-D563-3DED7580FB56}"/>
              </a:ext>
            </a:extLst>
          </p:cNvPr>
          <p:cNvSpPr txBox="1"/>
          <p:nvPr/>
        </p:nvSpPr>
        <p:spPr>
          <a:xfrm>
            <a:off x="1295400" y="4923472"/>
            <a:ext cx="6553200" cy="1477328"/>
          </a:xfrm>
          <a:prstGeom prst="rect">
            <a:avLst/>
          </a:prstGeom>
          <a:noFill/>
        </p:spPr>
        <p:txBody>
          <a:bodyPr wrap="square" rtlCol="0">
            <a:spAutoFit/>
          </a:bodyPr>
          <a:lstStyle/>
          <a:p>
            <a:pPr algn="ctr"/>
            <a:r>
              <a:rPr lang="en-US" dirty="0"/>
              <a:t>Alex Bien, William </a:t>
            </a:r>
            <a:r>
              <a:rPr lang="en-US" dirty="0" err="1"/>
              <a:t>Colocho</a:t>
            </a:r>
            <a:r>
              <a:rPr lang="en-US" dirty="0"/>
              <a:t>, James Cryan, Joe </a:t>
            </a:r>
            <a:r>
              <a:rPr lang="en-US" dirty="0" err="1"/>
              <a:t>Duris</a:t>
            </a:r>
            <a:r>
              <a:rPr lang="en-US" dirty="0"/>
              <a:t>, Eric </a:t>
            </a:r>
            <a:r>
              <a:rPr lang="en-US" dirty="0" err="1"/>
              <a:t>Darve</a:t>
            </a:r>
            <a:r>
              <a:rPr lang="en-US" dirty="0"/>
              <a:t>, </a:t>
            </a:r>
            <a:r>
              <a:rPr lang="en-US" dirty="0" err="1"/>
              <a:t>Auralee</a:t>
            </a:r>
            <a:r>
              <a:rPr lang="en-US" dirty="0"/>
              <a:t> Edelen, Ryan Humble, TJ Lane, </a:t>
            </a:r>
            <a:r>
              <a:rPr lang="en-US" dirty="0" err="1"/>
              <a:t>Siqi</a:t>
            </a:r>
            <a:r>
              <a:rPr lang="en-US" dirty="0"/>
              <a:t> Li, Dylan Kennedy, Jason Liang, Alberto Lutman, Matt Gibbs, </a:t>
            </a:r>
            <a:r>
              <a:rPr lang="en-US" dirty="0" err="1"/>
              <a:t>Xiaobiao</a:t>
            </a:r>
            <a:r>
              <a:rPr lang="en-US" dirty="0"/>
              <a:t> Huang, Sara </a:t>
            </a:r>
            <a:r>
              <a:rPr lang="en-US" dirty="0" err="1"/>
              <a:t>Miskovich</a:t>
            </a:r>
            <a:r>
              <a:rPr lang="en-US" dirty="0"/>
              <a:t>, Willie </a:t>
            </a:r>
            <a:r>
              <a:rPr lang="en-US" dirty="0" err="1"/>
              <a:t>Neiswanger</a:t>
            </a:r>
            <a:r>
              <a:rPr lang="en-US" dirty="0"/>
              <a:t>, Finn O’Shea, Ryan Roussel, Zhe Zhang</a:t>
            </a:r>
          </a:p>
        </p:txBody>
      </p:sp>
      <p:sp>
        <p:nvSpPr>
          <p:cNvPr id="4" name="TextBox 3">
            <a:extLst>
              <a:ext uri="{FF2B5EF4-FFF2-40B4-BE49-F238E27FC236}">
                <a16:creationId xmlns:a16="http://schemas.microsoft.com/office/drawing/2014/main" id="{A8CEBB95-7DE1-3273-A38C-364E17C02361}"/>
              </a:ext>
            </a:extLst>
          </p:cNvPr>
          <p:cNvSpPr txBox="1"/>
          <p:nvPr/>
        </p:nvSpPr>
        <p:spPr>
          <a:xfrm>
            <a:off x="2364446" y="4307543"/>
            <a:ext cx="4023858" cy="523220"/>
          </a:xfrm>
          <a:prstGeom prst="rect">
            <a:avLst/>
          </a:prstGeom>
          <a:noFill/>
        </p:spPr>
        <p:txBody>
          <a:bodyPr wrap="none" rtlCol="0">
            <a:spAutoFit/>
          </a:bodyPr>
          <a:lstStyle/>
          <a:p>
            <a:r>
              <a:rPr lang="en-US" sz="2800" dirty="0"/>
              <a:t>Thanks to collaborators:</a:t>
            </a:r>
          </a:p>
        </p:txBody>
      </p:sp>
      <p:sp>
        <p:nvSpPr>
          <p:cNvPr id="5" name="TextBox 4">
            <a:extLst>
              <a:ext uri="{FF2B5EF4-FFF2-40B4-BE49-F238E27FC236}">
                <a16:creationId xmlns:a16="http://schemas.microsoft.com/office/drawing/2014/main" id="{ED9EAF47-8711-45C1-D33F-D53C19CECAA5}"/>
              </a:ext>
            </a:extLst>
          </p:cNvPr>
          <p:cNvSpPr txBox="1"/>
          <p:nvPr/>
        </p:nvSpPr>
        <p:spPr>
          <a:xfrm>
            <a:off x="196346" y="2550754"/>
            <a:ext cx="8751306" cy="400110"/>
          </a:xfrm>
          <a:prstGeom prst="rect">
            <a:avLst/>
          </a:prstGeom>
          <a:noFill/>
        </p:spPr>
        <p:txBody>
          <a:bodyPr wrap="none" rtlCol="0">
            <a:spAutoFit/>
          </a:bodyPr>
          <a:lstStyle/>
          <a:p>
            <a:r>
              <a:rPr lang="en-US" sz="2000" dirty="0"/>
              <a:t>Caveat: This is just a taste of applications, far from a comprehensive review!</a:t>
            </a:r>
          </a:p>
        </p:txBody>
      </p:sp>
    </p:spTree>
    <p:extLst>
      <p:ext uri="{BB962C8B-B14F-4D97-AF65-F5344CB8AC3E}">
        <p14:creationId xmlns:p14="http://schemas.microsoft.com/office/powerpoint/2010/main" val="732183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 name="Google Shape;518;g13b38f68792_6_140">
            <a:extLst>
              <a:ext uri="{FF2B5EF4-FFF2-40B4-BE49-F238E27FC236}">
                <a16:creationId xmlns:a16="http://schemas.microsoft.com/office/drawing/2014/main" id="{B4FF85E8-B1F6-161A-FF54-92B3C6F5F065}"/>
              </a:ext>
            </a:extLst>
          </p:cNvPr>
          <p:cNvSpPr txBox="1"/>
          <p:nvPr/>
        </p:nvSpPr>
        <p:spPr>
          <a:xfrm>
            <a:off x="1676400" y="1752600"/>
            <a:ext cx="6160770" cy="561662"/>
          </a:xfrm>
          <a:prstGeom prst="rect">
            <a:avLst/>
          </a:prstGeom>
          <a:noFill/>
          <a:ln>
            <a:noFill/>
          </a:ln>
        </p:spPr>
        <p:txBody>
          <a:bodyPr spcFirstLastPara="1" wrap="square" lIns="68569" tIns="34275" rIns="68569" bIns="34275" anchor="t" anchorCtr="0">
            <a:spAutoFit/>
          </a:bodyPr>
          <a:lstStyle/>
          <a:p>
            <a:pPr algn="ctr"/>
            <a:r>
              <a:rPr lang="en-US" sz="3200" dirty="0">
                <a:solidFill>
                  <a:schemeClr val="dk1"/>
                </a:solidFill>
                <a:latin typeface="Calibri"/>
                <a:ea typeface="Calibri"/>
                <a:cs typeface="Calibri"/>
                <a:sym typeface="Calibri"/>
              </a:rPr>
              <a:t>Backup</a:t>
            </a:r>
            <a:endParaRPr sz="1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451822" y="129092"/>
            <a:ext cx="8103570" cy="753033"/>
          </a:xfrm>
        </p:spPr>
        <p:txBody>
          <a:bodyPr/>
          <a:lstStyle/>
          <a:p>
            <a:r>
              <a:rPr lang="en-US" dirty="0"/>
              <a:t>Anomaly detection: Edge-localized modes</a:t>
            </a:r>
          </a:p>
        </p:txBody>
      </p:sp>
      <p:sp>
        <p:nvSpPr>
          <p:cNvPr id="35" name="Slide Number Placeholder 6"/>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32</a:t>
            </a:fld>
            <a:endParaRPr lang="en-US" sz="1200" dirty="0"/>
          </a:p>
        </p:txBody>
      </p:sp>
      <p:sp>
        <p:nvSpPr>
          <p:cNvPr id="23" name="TextBox 22">
            <a:extLst>
              <a:ext uri="{FF2B5EF4-FFF2-40B4-BE49-F238E27FC236}">
                <a16:creationId xmlns:a16="http://schemas.microsoft.com/office/drawing/2014/main" id="{6A736CF8-D8D6-0AF7-062B-8D3DE65D1D68}"/>
              </a:ext>
            </a:extLst>
          </p:cNvPr>
          <p:cNvSpPr txBox="1"/>
          <p:nvPr/>
        </p:nvSpPr>
        <p:spPr>
          <a:xfrm>
            <a:off x="228600" y="1357246"/>
            <a:ext cx="7209025" cy="400110"/>
          </a:xfrm>
          <a:prstGeom prst="rect">
            <a:avLst/>
          </a:prstGeom>
          <a:noFill/>
        </p:spPr>
        <p:txBody>
          <a:bodyPr wrap="none" rtlCol="0">
            <a:spAutoFit/>
          </a:bodyPr>
          <a:lstStyle/>
          <a:p>
            <a:r>
              <a:rPr lang="en-US" sz="2000" dirty="0"/>
              <a:t>Challenge: Identify edge-localized modes (ELMs) in tokomaks</a:t>
            </a:r>
          </a:p>
        </p:txBody>
      </p:sp>
      <p:grpSp>
        <p:nvGrpSpPr>
          <p:cNvPr id="7" name="Group 6">
            <a:extLst>
              <a:ext uri="{FF2B5EF4-FFF2-40B4-BE49-F238E27FC236}">
                <a16:creationId xmlns:a16="http://schemas.microsoft.com/office/drawing/2014/main" id="{299E9C8E-E1AB-4DAE-3BD6-3DD13C2F73EA}"/>
              </a:ext>
            </a:extLst>
          </p:cNvPr>
          <p:cNvGrpSpPr/>
          <p:nvPr/>
        </p:nvGrpSpPr>
        <p:grpSpPr>
          <a:xfrm>
            <a:off x="7308474" y="1707132"/>
            <a:ext cx="1629687" cy="1231697"/>
            <a:chOff x="381001" y="4827610"/>
            <a:chExt cx="1752599" cy="1502228"/>
          </a:xfrm>
        </p:grpSpPr>
        <p:pic>
          <p:nvPicPr>
            <p:cNvPr id="5126" name="Picture 6">
              <a:extLst>
                <a:ext uri="{FF2B5EF4-FFF2-40B4-BE49-F238E27FC236}">
                  <a16:creationId xmlns:a16="http://schemas.microsoft.com/office/drawing/2014/main" id="{8123AD5B-1911-148A-2DDA-FAFACBC84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4827610"/>
              <a:ext cx="1752599" cy="15022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157A0B8-B95C-45A3-106B-66669C77F4B0}"/>
                </a:ext>
              </a:extLst>
            </p:cNvPr>
            <p:cNvSpPr txBox="1"/>
            <p:nvPr/>
          </p:nvSpPr>
          <p:spPr>
            <a:xfrm>
              <a:off x="381001" y="5791200"/>
              <a:ext cx="914400" cy="523220"/>
            </a:xfrm>
            <a:prstGeom prst="rect">
              <a:avLst/>
            </a:prstGeom>
            <a:noFill/>
          </p:spPr>
          <p:txBody>
            <a:bodyPr wrap="square" rtlCol="0">
              <a:spAutoFit/>
            </a:bodyPr>
            <a:lstStyle/>
            <a:p>
              <a:r>
                <a:rPr lang="en-US" sz="1400" dirty="0">
                  <a:solidFill>
                    <a:schemeClr val="bg1"/>
                  </a:solidFill>
                </a:rPr>
                <a:t>Fusion-</a:t>
              </a:r>
              <a:r>
                <a:rPr lang="en-US" sz="1400" dirty="0" err="1">
                  <a:solidFill>
                    <a:schemeClr val="bg1"/>
                  </a:solidFill>
                </a:rPr>
                <a:t>cdt</a:t>
              </a:r>
              <a:endParaRPr lang="en-US" sz="1400" dirty="0">
                <a:solidFill>
                  <a:schemeClr val="bg1"/>
                </a:solidFill>
              </a:endParaRPr>
            </a:p>
          </p:txBody>
        </p:sp>
      </p:grpSp>
      <p:pic>
        <p:nvPicPr>
          <p:cNvPr id="10" name="Picture 9" descr="Chart, histogram&#10;&#10;Description automatically generated">
            <a:extLst>
              <a:ext uri="{FF2B5EF4-FFF2-40B4-BE49-F238E27FC236}">
                <a16:creationId xmlns:a16="http://schemas.microsoft.com/office/drawing/2014/main" id="{FACAE58B-4F75-8AFD-740F-43815F88B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370" y="3863051"/>
            <a:ext cx="3388958" cy="2743198"/>
          </a:xfrm>
          <a:prstGeom prst="rect">
            <a:avLst/>
          </a:prstGeom>
        </p:spPr>
      </p:pic>
      <p:sp>
        <p:nvSpPr>
          <p:cNvPr id="11" name="TextBox 10">
            <a:extLst>
              <a:ext uri="{FF2B5EF4-FFF2-40B4-BE49-F238E27FC236}">
                <a16:creationId xmlns:a16="http://schemas.microsoft.com/office/drawing/2014/main" id="{A2AF8DA4-86EB-A38E-727F-98C884D3AB71}"/>
              </a:ext>
            </a:extLst>
          </p:cNvPr>
          <p:cNvSpPr txBox="1"/>
          <p:nvPr/>
        </p:nvSpPr>
        <p:spPr>
          <a:xfrm>
            <a:off x="4598043" y="3124200"/>
            <a:ext cx="3493264" cy="369332"/>
          </a:xfrm>
          <a:prstGeom prst="rect">
            <a:avLst/>
          </a:prstGeom>
          <a:noFill/>
        </p:spPr>
        <p:txBody>
          <a:bodyPr wrap="none" rtlCol="0">
            <a:spAutoFit/>
          </a:bodyPr>
          <a:lstStyle/>
          <a:p>
            <a:r>
              <a:rPr lang="en-US" dirty="0"/>
              <a:t>Green lines: existing State-of-art</a:t>
            </a:r>
          </a:p>
        </p:txBody>
      </p:sp>
      <p:sp>
        <p:nvSpPr>
          <p:cNvPr id="12" name="TextBox 11">
            <a:extLst>
              <a:ext uri="{FF2B5EF4-FFF2-40B4-BE49-F238E27FC236}">
                <a16:creationId xmlns:a16="http://schemas.microsoft.com/office/drawing/2014/main" id="{C4CC2BDC-4A0A-5E40-9BBA-D63DCD8365FC}"/>
              </a:ext>
            </a:extLst>
          </p:cNvPr>
          <p:cNvSpPr txBox="1"/>
          <p:nvPr/>
        </p:nvSpPr>
        <p:spPr>
          <a:xfrm>
            <a:off x="4598043" y="3429000"/>
            <a:ext cx="4690387" cy="369332"/>
          </a:xfrm>
          <a:prstGeom prst="rect">
            <a:avLst/>
          </a:prstGeom>
          <a:noFill/>
        </p:spPr>
        <p:txBody>
          <a:bodyPr wrap="none" rtlCol="0">
            <a:spAutoFit/>
          </a:bodyPr>
          <a:lstStyle/>
          <a:p>
            <a:r>
              <a:rPr lang="en-US" dirty="0"/>
              <a:t>Yellow bands: DNN trained with coincidence</a:t>
            </a:r>
          </a:p>
        </p:txBody>
      </p:sp>
      <p:sp>
        <p:nvSpPr>
          <p:cNvPr id="13" name="TextBox 12">
            <a:extLst>
              <a:ext uri="{FF2B5EF4-FFF2-40B4-BE49-F238E27FC236}">
                <a16:creationId xmlns:a16="http://schemas.microsoft.com/office/drawing/2014/main" id="{807AD6B9-EA78-2A13-F77E-B734995001C4}"/>
              </a:ext>
            </a:extLst>
          </p:cNvPr>
          <p:cNvSpPr txBox="1"/>
          <p:nvPr/>
        </p:nvSpPr>
        <p:spPr>
          <a:xfrm>
            <a:off x="228600" y="6477000"/>
            <a:ext cx="1197828" cy="369332"/>
          </a:xfrm>
          <a:prstGeom prst="rect">
            <a:avLst/>
          </a:prstGeom>
          <a:noFill/>
        </p:spPr>
        <p:txBody>
          <a:bodyPr wrap="none" rtlCol="0">
            <a:spAutoFit/>
          </a:bodyPr>
          <a:lstStyle/>
          <a:p>
            <a:r>
              <a:rPr lang="en-US" dirty="0"/>
              <a:t>F. O’Shea</a:t>
            </a:r>
          </a:p>
        </p:txBody>
      </p:sp>
      <p:sp>
        <p:nvSpPr>
          <p:cNvPr id="14" name="TextBox 13">
            <a:extLst>
              <a:ext uri="{FF2B5EF4-FFF2-40B4-BE49-F238E27FC236}">
                <a16:creationId xmlns:a16="http://schemas.microsoft.com/office/drawing/2014/main" id="{ADB3A5C4-7B7F-53F0-F226-D04E70F78EA2}"/>
              </a:ext>
            </a:extLst>
          </p:cNvPr>
          <p:cNvSpPr txBox="1"/>
          <p:nvPr/>
        </p:nvSpPr>
        <p:spPr>
          <a:xfrm>
            <a:off x="228600" y="1740103"/>
            <a:ext cx="6733510" cy="923330"/>
          </a:xfrm>
          <a:prstGeom prst="rect">
            <a:avLst/>
          </a:prstGeom>
          <a:noFill/>
        </p:spPr>
        <p:txBody>
          <a:bodyPr wrap="none" rtlCol="0">
            <a:spAutoFit/>
          </a:bodyPr>
          <a:lstStyle/>
          <a:p>
            <a:pPr marL="285750" indent="-285750">
              <a:buFont typeface="Arial" panose="020B0604020202020204" pitchFamily="34" charset="0"/>
              <a:buChar char="•"/>
            </a:pPr>
            <a:r>
              <a:rPr lang="en-US" dirty="0"/>
              <a:t>ELMs result in beam loss and potential catastrophic damage</a:t>
            </a:r>
          </a:p>
          <a:p>
            <a:pPr marL="285750" indent="-285750">
              <a:buFont typeface="Arial" panose="020B0604020202020204" pitchFamily="34" charset="0"/>
              <a:buChar char="•"/>
            </a:pPr>
            <a:r>
              <a:rPr lang="en-US" dirty="0"/>
              <a:t>Terabytes of data, but mostly unlabeled</a:t>
            </a:r>
          </a:p>
          <a:p>
            <a:pPr marL="285750" indent="-285750">
              <a:buFont typeface="Arial" panose="020B0604020202020204" pitchFamily="34" charset="0"/>
              <a:buChar char="•"/>
            </a:pPr>
            <a:r>
              <a:rPr lang="en-US" dirty="0" err="1"/>
              <a:t>SoTA</a:t>
            </a:r>
            <a:r>
              <a:rPr lang="en-US" dirty="0"/>
              <a:t> classical methods known to have recall &lt;50%</a:t>
            </a:r>
          </a:p>
        </p:txBody>
      </p:sp>
      <p:grpSp>
        <p:nvGrpSpPr>
          <p:cNvPr id="6" name="Group 5">
            <a:extLst>
              <a:ext uri="{FF2B5EF4-FFF2-40B4-BE49-F238E27FC236}">
                <a16:creationId xmlns:a16="http://schemas.microsoft.com/office/drawing/2014/main" id="{0C6D8F90-BAE5-A336-3EC4-7250A27FD2D4}"/>
              </a:ext>
            </a:extLst>
          </p:cNvPr>
          <p:cNvGrpSpPr/>
          <p:nvPr/>
        </p:nvGrpSpPr>
        <p:grpSpPr>
          <a:xfrm>
            <a:off x="334804" y="3135369"/>
            <a:ext cx="3860800" cy="3417830"/>
            <a:chOff x="2641600" y="2590800"/>
            <a:chExt cx="3860800" cy="3417830"/>
          </a:xfrm>
        </p:grpSpPr>
        <p:pic>
          <p:nvPicPr>
            <p:cNvPr id="3" name="Picture 2">
              <a:extLst>
                <a:ext uri="{FF2B5EF4-FFF2-40B4-BE49-F238E27FC236}">
                  <a16:creationId xmlns:a16="http://schemas.microsoft.com/office/drawing/2014/main" id="{1DD50CFB-6CCF-211A-3F65-E242F9ED2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1600" y="2590800"/>
              <a:ext cx="3860800" cy="1676400"/>
            </a:xfrm>
            <a:prstGeom prst="rect">
              <a:avLst/>
            </a:prstGeom>
          </p:spPr>
        </p:pic>
        <p:pic>
          <p:nvPicPr>
            <p:cNvPr id="5" name="Picture 4">
              <a:extLst>
                <a:ext uri="{FF2B5EF4-FFF2-40B4-BE49-F238E27FC236}">
                  <a16:creationId xmlns:a16="http://schemas.microsoft.com/office/drawing/2014/main" id="{164E2FDA-BFAC-DF4B-11ED-1B44AC05EF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6163" y="4103630"/>
              <a:ext cx="3797300" cy="1905000"/>
            </a:xfrm>
            <a:prstGeom prst="rect">
              <a:avLst/>
            </a:prstGeom>
          </p:spPr>
        </p:pic>
      </p:grpSp>
      <p:sp>
        <p:nvSpPr>
          <p:cNvPr id="9" name="TextBox 8">
            <a:extLst>
              <a:ext uri="{FF2B5EF4-FFF2-40B4-BE49-F238E27FC236}">
                <a16:creationId xmlns:a16="http://schemas.microsoft.com/office/drawing/2014/main" id="{32F99521-3201-DBE4-038E-FD0B18D09B26}"/>
              </a:ext>
            </a:extLst>
          </p:cNvPr>
          <p:cNvSpPr txBox="1"/>
          <p:nvPr/>
        </p:nvSpPr>
        <p:spPr>
          <a:xfrm>
            <a:off x="897810" y="3309119"/>
            <a:ext cx="1283508" cy="577081"/>
          </a:xfrm>
          <a:prstGeom prst="rect">
            <a:avLst/>
          </a:prstGeom>
          <a:noFill/>
        </p:spPr>
        <p:txBody>
          <a:bodyPr wrap="square" rtlCol="0">
            <a:spAutoFit/>
          </a:bodyPr>
          <a:lstStyle/>
          <a:p>
            <a:r>
              <a:rPr lang="en-US" sz="1050" dirty="0"/>
              <a:t>Interferometers, </a:t>
            </a:r>
          </a:p>
          <a:p>
            <a:r>
              <a:rPr lang="en-US" sz="1050" dirty="0"/>
              <a:t>beam emission spectroscopy</a:t>
            </a:r>
          </a:p>
        </p:txBody>
      </p:sp>
      <p:sp>
        <p:nvSpPr>
          <p:cNvPr id="15" name="TextBox 14">
            <a:extLst>
              <a:ext uri="{FF2B5EF4-FFF2-40B4-BE49-F238E27FC236}">
                <a16:creationId xmlns:a16="http://schemas.microsoft.com/office/drawing/2014/main" id="{49E16395-B50F-40D8-C81D-ACC0DB7B7D66}"/>
              </a:ext>
            </a:extLst>
          </p:cNvPr>
          <p:cNvSpPr txBox="1"/>
          <p:nvPr/>
        </p:nvSpPr>
        <p:spPr>
          <a:xfrm>
            <a:off x="931229" y="4832154"/>
            <a:ext cx="1283508" cy="253916"/>
          </a:xfrm>
          <a:prstGeom prst="rect">
            <a:avLst/>
          </a:prstGeom>
          <a:noFill/>
        </p:spPr>
        <p:txBody>
          <a:bodyPr wrap="square" rtlCol="0">
            <a:spAutoFit/>
          </a:bodyPr>
          <a:lstStyle/>
          <a:p>
            <a:r>
              <a:rPr lang="en-US" sz="1050" dirty="0" err="1"/>
              <a:t>Filterscopes</a:t>
            </a:r>
            <a:endParaRPr lang="en-US" sz="1050" dirty="0"/>
          </a:p>
        </p:txBody>
      </p:sp>
    </p:spTree>
    <p:extLst>
      <p:ext uri="{BB962C8B-B14F-4D97-AF65-F5344CB8AC3E}">
        <p14:creationId xmlns:p14="http://schemas.microsoft.com/office/powerpoint/2010/main" val="1084760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76200" y="1219200"/>
            <a:ext cx="5936240" cy="461665"/>
          </a:xfrm>
          <a:prstGeom prst="rect">
            <a:avLst/>
          </a:prstGeom>
          <a:noFill/>
        </p:spPr>
        <p:txBody>
          <a:bodyPr wrap="none" rtlCol="0">
            <a:spAutoFit/>
          </a:bodyPr>
          <a:lstStyle/>
          <a:p>
            <a:r>
              <a:rPr lang="en-US" sz="2400" dirty="0">
                <a:solidFill>
                  <a:srgbClr val="000000"/>
                </a:solidFill>
              </a:rPr>
              <a:t>Inverse problem: Full beam reconstruction</a:t>
            </a:r>
          </a:p>
        </p:txBody>
      </p:sp>
      <p:sp>
        <p:nvSpPr>
          <p:cNvPr id="34" name="Title 1"/>
          <p:cNvSpPr>
            <a:spLocks noGrp="1"/>
          </p:cNvSpPr>
          <p:nvPr>
            <p:ph type="title"/>
          </p:nvPr>
        </p:nvSpPr>
        <p:spPr>
          <a:xfrm>
            <a:off x="451822" y="129092"/>
            <a:ext cx="8103570" cy="753033"/>
          </a:xfrm>
        </p:spPr>
        <p:txBody>
          <a:bodyPr/>
          <a:lstStyle/>
          <a:p>
            <a:r>
              <a:rPr lang="en-US" dirty="0"/>
              <a:t>X-ray Pulse Reconstruction</a:t>
            </a:r>
          </a:p>
        </p:txBody>
      </p:sp>
      <p:sp>
        <p:nvSpPr>
          <p:cNvPr id="35" name="Slide Number Placeholder 6"/>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33</a:t>
            </a:fld>
            <a:endParaRPr lang="en-US" sz="1200" dirty="0"/>
          </a:p>
        </p:txBody>
      </p:sp>
      <p:pic>
        <p:nvPicPr>
          <p:cNvPr id="2" name="Picture 1" descr="Screen Shot 2021-04-14 at 10.22.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107" y="2299221"/>
            <a:ext cx="6855892" cy="2261738"/>
          </a:xfrm>
          <a:prstGeom prst="rect">
            <a:avLst/>
          </a:prstGeom>
        </p:spPr>
      </p:pic>
      <p:pic>
        <p:nvPicPr>
          <p:cNvPr id="3" name="Picture 2" descr="Screen Shot 2021-04-14 at 10.23.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432821"/>
            <a:ext cx="6828902" cy="2120379"/>
          </a:xfrm>
          <a:prstGeom prst="rect">
            <a:avLst/>
          </a:prstGeom>
        </p:spPr>
      </p:pic>
      <p:sp>
        <p:nvSpPr>
          <p:cNvPr id="37" name="TextBox 36"/>
          <p:cNvSpPr txBox="1"/>
          <p:nvPr/>
        </p:nvSpPr>
        <p:spPr>
          <a:xfrm>
            <a:off x="609600" y="1752600"/>
            <a:ext cx="7772400" cy="646331"/>
          </a:xfrm>
          <a:prstGeom prst="rect">
            <a:avLst/>
          </a:prstGeom>
          <a:noFill/>
        </p:spPr>
        <p:txBody>
          <a:bodyPr wrap="square" rtlCol="0">
            <a:spAutoFit/>
          </a:bodyPr>
          <a:lstStyle/>
          <a:p>
            <a:pPr algn="ctr"/>
            <a:r>
              <a:rPr lang="en-US" dirty="0"/>
              <a:t>Advantages: </a:t>
            </a:r>
            <a:r>
              <a:rPr lang="en-US" b="1" dirty="0"/>
              <a:t>10</a:t>
            </a:r>
            <a:r>
              <a:rPr lang="en-US" b="1" baseline="30000" dirty="0"/>
              <a:t>8</a:t>
            </a:r>
            <a:r>
              <a:rPr lang="en-US" b="1" dirty="0"/>
              <a:t> faster, higher accuracy on amplitude and phase</a:t>
            </a:r>
            <a:r>
              <a:rPr lang="en-US" dirty="0"/>
              <a:t> compared to iterative method</a:t>
            </a:r>
            <a:endParaRPr lang="en-US" baseline="30000" dirty="0"/>
          </a:p>
        </p:txBody>
      </p:sp>
      <p:sp>
        <p:nvSpPr>
          <p:cNvPr id="8" name="TextBox 7">
            <a:extLst>
              <a:ext uri="{FF2B5EF4-FFF2-40B4-BE49-F238E27FC236}">
                <a16:creationId xmlns:a16="http://schemas.microsoft.com/office/drawing/2014/main" id="{A9505EA4-EE18-8444-87DE-08687F32B2C3}"/>
              </a:ext>
            </a:extLst>
          </p:cNvPr>
          <p:cNvSpPr txBox="1"/>
          <p:nvPr/>
        </p:nvSpPr>
        <p:spPr>
          <a:xfrm>
            <a:off x="0" y="6553199"/>
            <a:ext cx="2731838" cy="307777"/>
          </a:xfrm>
          <a:prstGeom prst="rect">
            <a:avLst/>
          </a:prstGeom>
          <a:noFill/>
        </p:spPr>
        <p:txBody>
          <a:bodyPr wrap="none" rtlCol="0">
            <a:spAutoFit/>
          </a:bodyPr>
          <a:lstStyle/>
          <a:p>
            <a:r>
              <a:rPr lang="en-US" sz="1400" dirty="0"/>
              <a:t>D. Ratner et al., Opt. Exp., 2021</a:t>
            </a:r>
          </a:p>
        </p:txBody>
      </p:sp>
    </p:spTree>
    <p:extLst>
      <p:ext uri="{BB962C8B-B14F-4D97-AF65-F5344CB8AC3E}">
        <p14:creationId xmlns:p14="http://schemas.microsoft.com/office/powerpoint/2010/main" val="2970494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451822" y="129092"/>
            <a:ext cx="8103570" cy="753033"/>
          </a:xfrm>
        </p:spPr>
        <p:txBody>
          <a:bodyPr/>
          <a:lstStyle/>
          <a:p>
            <a:r>
              <a:rPr lang="en-US" dirty="0"/>
              <a:t>Anomaly Detection: RF Station Faults</a:t>
            </a:r>
          </a:p>
        </p:txBody>
      </p:sp>
      <p:sp>
        <p:nvSpPr>
          <p:cNvPr id="35" name="Slide Number Placeholder 6"/>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34</a:t>
            </a:fld>
            <a:endParaRPr lang="en-US" sz="1200" dirty="0"/>
          </a:p>
        </p:txBody>
      </p:sp>
      <p:sp>
        <p:nvSpPr>
          <p:cNvPr id="2" name="TextBox 1">
            <a:extLst>
              <a:ext uri="{FF2B5EF4-FFF2-40B4-BE49-F238E27FC236}">
                <a16:creationId xmlns:a16="http://schemas.microsoft.com/office/drawing/2014/main" id="{C91DA425-89B7-2D8B-8395-CB522F7B1757}"/>
              </a:ext>
            </a:extLst>
          </p:cNvPr>
          <p:cNvSpPr txBox="1"/>
          <p:nvPr/>
        </p:nvSpPr>
        <p:spPr>
          <a:xfrm>
            <a:off x="487119" y="1371600"/>
            <a:ext cx="6865982" cy="369332"/>
          </a:xfrm>
          <a:prstGeom prst="rect">
            <a:avLst/>
          </a:prstGeom>
          <a:noFill/>
        </p:spPr>
        <p:txBody>
          <a:bodyPr wrap="none" rtlCol="0">
            <a:spAutoFit/>
          </a:bodyPr>
          <a:lstStyle/>
          <a:p>
            <a:r>
              <a:rPr lang="en-US" b="1" dirty="0"/>
              <a:t>Existing solution #1: </a:t>
            </a:r>
            <a:r>
              <a:rPr lang="en-US" b="1" dirty="0">
                <a:solidFill>
                  <a:srgbClr val="0070C0"/>
                </a:solidFill>
              </a:rPr>
              <a:t>Thresholding on subsystem amplitudes</a:t>
            </a:r>
          </a:p>
        </p:txBody>
      </p:sp>
      <p:pic>
        <p:nvPicPr>
          <p:cNvPr id="3" name="Picture 2" descr="Diagram, engineering drawing&#10;&#10;Description automatically generated">
            <a:extLst>
              <a:ext uri="{FF2B5EF4-FFF2-40B4-BE49-F238E27FC236}">
                <a16:creationId xmlns:a16="http://schemas.microsoft.com/office/drawing/2014/main" id="{8B8FC7FD-278B-2E68-F517-9D6A1EB120E6}"/>
              </a:ext>
            </a:extLst>
          </p:cNvPr>
          <p:cNvPicPr>
            <a:picLocks noChangeAspect="1"/>
          </p:cNvPicPr>
          <p:nvPr/>
        </p:nvPicPr>
        <p:blipFill rotWithShape="1">
          <a:blip r:embed="rId2"/>
          <a:srcRect l="7980" t="19156" r="48054" b="10852"/>
          <a:stretch/>
        </p:blipFill>
        <p:spPr>
          <a:xfrm>
            <a:off x="7523584" y="2881288"/>
            <a:ext cx="1266257" cy="1598387"/>
          </a:xfrm>
          <a:prstGeom prst="rect">
            <a:avLst/>
          </a:prstGeom>
          <a:ln w="38100">
            <a:solidFill>
              <a:srgbClr val="00CC9A"/>
            </a:solidFill>
          </a:ln>
        </p:spPr>
      </p:pic>
      <p:sp>
        <p:nvSpPr>
          <p:cNvPr id="4" name="TextBox 3">
            <a:extLst>
              <a:ext uri="{FF2B5EF4-FFF2-40B4-BE49-F238E27FC236}">
                <a16:creationId xmlns:a16="http://schemas.microsoft.com/office/drawing/2014/main" id="{F1C3EBFE-81A8-4373-3377-A155D5166C34}"/>
              </a:ext>
            </a:extLst>
          </p:cNvPr>
          <p:cNvSpPr txBox="1"/>
          <p:nvPr/>
        </p:nvSpPr>
        <p:spPr>
          <a:xfrm>
            <a:off x="306507" y="1994997"/>
            <a:ext cx="4368020" cy="1569660"/>
          </a:xfrm>
          <a:prstGeom prst="rect">
            <a:avLst/>
          </a:prstGeom>
          <a:noFill/>
        </p:spPr>
        <p:txBody>
          <a:bodyPr wrap="square" rtlCol="0">
            <a:spAutoFit/>
          </a:bodyPr>
          <a:lstStyle/>
          <a:p>
            <a:r>
              <a:rPr lang="en-US" sz="1600" dirty="0"/>
              <a:t>Readbacks of station power condensed to “status bit” for each of 80 stations </a:t>
            </a:r>
          </a:p>
          <a:p>
            <a:endParaRPr lang="en-US" sz="1600" dirty="0"/>
          </a:p>
          <a:p>
            <a:r>
              <a:rPr lang="en-US" sz="1600" dirty="0"/>
              <a:t>Status bit ‘0’ if healthy, and flips to ‘1’ if RF amplitude changes more than 2%</a:t>
            </a:r>
          </a:p>
          <a:p>
            <a:endParaRPr lang="en-US" sz="1600" dirty="0"/>
          </a:p>
        </p:txBody>
      </p:sp>
      <p:cxnSp>
        <p:nvCxnSpPr>
          <p:cNvPr id="5" name="Straight Arrow Connector 4">
            <a:extLst>
              <a:ext uri="{FF2B5EF4-FFF2-40B4-BE49-F238E27FC236}">
                <a16:creationId xmlns:a16="http://schemas.microsoft.com/office/drawing/2014/main" id="{D194E475-9AF2-C861-F94E-D35BEF16A052}"/>
              </a:ext>
            </a:extLst>
          </p:cNvPr>
          <p:cNvCxnSpPr>
            <a:cxnSpLocks/>
          </p:cNvCxnSpPr>
          <p:nvPr/>
        </p:nvCxnSpPr>
        <p:spPr>
          <a:xfrm flipH="1" flipV="1">
            <a:off x="7123743" y="3049773"/>
            <a:ext cx="503984" cy="322286"/>
          </a:xfrm>
          <a:prstGeom prst="straightConnector1">
            <a:avLst/>
          </a:prstGeom>
          <a:ln w="57150">
            <a:solidFill>
              <a:srgbClr val="FF0000"/>
            </a:solidFill>
            <a:tailEnd type="triangle"/>
          </a:ln>
        </p:spPr>
        <p:style>
          <a:lnRef idx="3">
            <a:schemeClr val="accent3"/>
          </a:lnRef>
          <a:fillRef idx="0">
            <a:schemeClr val="accent3"/>
          </a:fillRef>
          <a:effectRef idx="2">
            <a:schemeClr val="accent3"/>
          </a:effectRef>
          <a:fontRef idx="minor">
            <a:schemeClr val="tx1"/>
          </a:fontRef>
        </p:style>
      </p:cxnSp>
      <p:sp>
        <p:nvSpPr>
          <p:cNvPr id="6" name="TextBox 5">
            <a:extLst>
              <a:ext uri="{FF2B5EF4-FFF2-40B4-BE49-F238E27FC236}">
                <a16:creationId xmlns:a16="http://schemas.microsoft.com/office/drawing/2014/main" id="{C8494B1A-9A15-DCC0-C0CD-8C8875A4E7C2}"/>
              </a:ext>
            </a:extLst>
          </p:cNvPr>
          <p:cNvSpPr txBox="1"/>
          <p:nvPr/>
        </p:nvSpPr>
        <p:spPr>
          <a:xfrm>
            <a:off x="237274" y="3638917"/>
            <a:ext cx="4705644" cy="1077218"/>
          </a:xfrm>
          <a:prstGeom prst="rect">
            <a:avLst/>
          </a:prstGeom>
          <a:noFill/>
        </p:spPr>
        <p:txBody>
          <a:bodyPr wrap="square" rtlCol="0">
            <a:spAutoFit/>
          </a:bodyPr>
          <a:lstStyle/>
          <a:p>
            <a:r>
              <a:rPr lang="en-US" sz="1600" dirty="0"/>
              <a:t>Status bit has multiple problems: </a:t>
            </a:r>
          </a:p>
          <a:p>
            <a:pPr marL="214313" indent="-214313">
              <a:buFont typeface="Arial" panose="020B0604020202020204" pitchFamily="34" charset="0"/>
              <a:buChar char="•"/>
            </a:pPr>
            <a:r>
              <a:rPr lang="en-US" sz="1600" dirty="0"/>
              <a:t>Too simplistic (only looks for sudden drops)</a:t>
            </a:r>
          </a:p>
          <a:p>
            <a:pPr marL="214313" indent="-214313">
              <a:buFont typeface="Arial" panose="020B0604020202020204" pitchFamily="34" charset="0"/>
              <a:buChar char="•"/>
            </a:pPr>
            <a:r>
              <a:rPr lang="en-US" sz="1600" dirty="0"/>
              <a:t>Too permissive (misses subtle faults)</a:t>
            </a:r>
          </a:p>
          <a:p>
            <a:pPr marL="214313" indent="-214313">
              <a:buFont typeface="Arial" panose="020B0604020202020204" pitchFamily="34" charset="0"/>
              <a:buChar char="•"/>
            </a:pPr>
            <a:r>
              <a:rPr lang="en-US" sz="1600" dirty="0"/>
              <a:t>Too noisy (lots of false positives)</a:t>
            </a:r>
          </a:p>
        </p:txBody>
      </p:sp>
      <p:pic>
        <p:nvPicPr>
          <p:cNvPr id="7" name="Google Shape;475;g13b38f68792_6_97" descr="Diagram&#10;&#10;Description automatically generated">
            <a:extLst>
              <a:ext uri="{FF2B5EF4-FFF2-40B4-BE49-F238E27FC236}">
                <a16:creationId xmlns:a16="http://schemas.microsoft.com/office/drawing/2014/main" id="{4823B24D-A4A1-3D45-B5D8-95B6F44FA993}"/>
              </a:ext>
            </a:extLst>
          </p:cNvPr>
          <p:cNvPicPr preferRelativeResize="0"/>
          <p:nvPr/>
        </p:nvPicPr>
        <p:blipFill rotWithShape="1">
          <a:blip r:embed="rId3">
            <a:alphaModFix/>
          </a:blip>
          <a:srcRect/>
          <a:stretch/>
        </p:blipFill>
        <p:spPr>
          <a:xfrm>
            <a:off x="5147808" y="2283980"/>
            <a:ext cx="1902495" cy="2829187"/>
          </a:xfrm>
          <a:prstGeom prst="rect">
            <a:avLst/>
          </a:prstGeom>
          <a:noFill/>
          <a:ln>
            <a:noFill/>
          </a:ln>
        </p:spPr>
      </p:pic>
      <p:sp>
        <p:nvSpPr>
          <p:cNvPr id="8" name="Google Shape;478;g13b38f68792_6_97">
            <a:extLst>
              <a:ext uri="{FF2B5EF4-FFF2-40B4-BE49-F238E27FC236}">
                <a16:creationId xmlns:a16="http://schemas.microsoft.com/office/drawing/2014/main" id="{DA76815B-4426-7D6E-22FA-EC506FE01DEA}"/>
              </a:ext>
            </a:extLst>
          </p:cNvPr>
          <p:cNvSpPr txBox="1"/>
          <p:nvPr/>
        </p:nvSpPr>
        <p:spPr>
          <a:xfrm rot="-5400000">
            <a:off x="3667641" y="3622851"/>
            <a:ext cx="2550554" cy="346218"/>
          </a:xfrm>
          <a:prstGeom prst="rect">
            <a:avLst/>
          </a:prstGeom>
          <a:noFill/>
          <a:ln w="28575">
            <a:solidFill>
              <a:schemeClr val="tx1"/>
            </a:solidFill>
          </a:ln>
        </p:spPr>
        <p:txBody>
          <a:bodyPr spcFirstLastPara="1" wrap="square" lIns="68569" tIns="34275" rIns="68569" bIns="34275" anchor="t" anchorCtr="0">
            <a:spAutoFit/>
          </a:bodyPr>
          <a:lstStyle/>
          <a:p>
            <a:r>
              <a:rPr lang="en-US" dirty="0">
                <a:solidFill>
                  <a:schemeClr val="dk1"/>
                </a:solidFill>
                <a:latin typeface="Calibri"/>
                <a:ea typeface="Calibri"/>
                <a:cs typeface="Calibri"/>
                <a:sym typeface="Calibri"/>
              </a:rPr>
              <a:t>7 example measurements</a:t>
            </a:r>
            <a:endParaRPr sz="1350" dirty="0"/>
          </a:p>
        </p:txBody>
      </p:sp>
      <p:sp>
        <p:nvSpPr>
          <p:cNvPr id="9" name="Google Shape;480;g13b38f68792_6_97">
            <a:extLst>
              <a:ext uri="{FF2B5EF4-FFF2-40B4-BE49-F238E27FC236}">
                <a16:creationId xmlns:a16="http://schemas.microsoft.com/office/drawing/2014/main" id="{C0332C97-06A6-BF9C-4ABB-A458D162E987}"/>
              </a:ext>
            </a:extLst>
          </p:cNvPr>
          <p:cNvSpPr txBox="1"/>
          <p:nvPr/>
        </p:nvSpPr>
        <p:spPr>
          <a:xfrm>
            <a:off x="5570663" y="5113167"/>
            <a:ext cx="901930" cy="276969"/>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Time (min)</a:t>
            </a:r>
            <a:endParaRPr sz="1350"/>
          </a:p>
        </p:txBody>
      </p:sp>
      <p:sp>
        <p:nvSpPr>
          <p:cNvPr id="10" name="Google Shape;481;g13b38f68792_6_97">
            <a:extLst>
              <a:ext uri="{FF2B5EF4-FFF2-40B4-BE49-F238E27FC236}">
                <a16:creationId xmlns:a16="http://schemas.microsoft.com/office/drawing/2014/main" id="{4E28ED30-A264-BD7C-1E74-5D29143D1CD6}"/>
              </a:ext>
            </a:extLst>
          </p:cNvPr>
          <p:cNvSpPr txBox="1"/>
          <p:nvPr/>
        </p:nvSpPr>
        <p:spPr>
          <a:xfrm>
            <a:off x="5147808" y="5068670"/>
            <a:ext cx="226265" cy="276969"/>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0</a:t>
            </a:r>
            <a:endParaRPr sz="1350"/>
          </a:p>
        </p:txBody>
      </p:sp>
      <p:sp>
        <p:nvSpPr>
          <p:cNvPr id="11" name="Google Shape;482;g13b38f68792_6_97">
            <a:extLst>
              <a:ext uri="{FF2B5EF4-FFF2-40B4-BE49-F238E27FC236}">
                <a16:creationId xmlns:a16="http://schemas.microsoft.com/office/drawing/2014/main" id="{1350543D-EE23-3F42-660B-4E83527E3519}"/>
              </a:ext>
            </a:extLst>
          </p:cNvPr>
          <p:cNvSpPr txBox="1"/>
          <p:nvPr/>
        </p:nvSpPr>
        <p:spPr>
          <a:xfrm>
            <a:off x="6629757" y="5068670"/>
            <a:ext cx="226265" cy="276969"/>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5</a:t>
            </a:r>
            <a:endParaRPr sz="1350"/>
          </a:p>
        </p:txBody>
      </p:sp>
      <p:sp>
        <p:nvSpPr>
          <p:cNvPr id="12" name="Google Shape;490;g13b38f68792_6_97">
            <a:extLst>
              <a:ext uri="{FF2B5EF4-FFF2-40B4-BE49-F238E27FC236}">
                <a16:creationId xmlns:a16="http://schemas.microsoft.com/office/drawing/2014/main" id="{D0ECBF2B-4974-27F3-06D0-7FBB79C2CFA6}"/>
              </a:ext>
            </a:extLst>
          </p:cNvPr>
          <p:cNvSpPr txBox="1"/>
          <p:nvPr/>
        </p:nvSpPr>
        <p:spPr>
          <a:xfrm>
            <a:off x="4785515" y="1932831"/>
            <a:ext cx="2567586" cy="276969"/>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Calibri"/>
                <a:ea typeface="Calibri"/>
                <a:cs typeface="Calibri"/>
                <a:sym typeface="Calibri"/>
              </a:rPr>
              <a:t>RF station amplitude for 1 station</a:t>
            </a:r>
            <a:endParaRPr sz="1350" dirty="0"/>
          </a:p>
        </p:txBody>
      </p:sp>
      <p:cxnSp>
        <p:nvCxnSpPr>
          <p:cNvPr id="13" name="Straight Connector 12">
            <a:extLst>
              <a:ext uri="{FF2B5EF4-FFF2-40B4-BE49-F238E27FC236}">
                <a16:creationId xmlns:a16="http://schemas.microsoft.com/office/drawing/2014/main" id="{710FF44F-D7E1-7B0D-E83E-A97E83A2BCD5}"/>
              </a:ext>
            </a:extLst>
          </p:cNvPr>
          <p:cNvCxnSpPr/>
          <p:nvPr/>
        </p:nvCxnSpPr>
        <p:spPr>
          <a:xfrm>
            <a:off x="5221248" y="2478753"/>
            <a:ext cx="1796796"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A0145C-7CB2-DBCA-395D-32B06E9C2FF4}"/>
              </a:ext>
            </a:extLst>
          </p:cNvPr>
          <p:cNvCxnSpPr/>
          <p:nvPr/>
        </p:nvCxnSpPr>
        <p:spPr>
          <a:xfrm>
            <a:off x="5221248" y="2881288"/>
            <a:ext cx="1796796"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4EADEF-BE52-C87A-761F-F4EAC783281D}"/>
              </a:ext>
            </a:extLst>
          </p:cNvPr>
          <p:cNvCxnSpPr/>
          <p:nvPr/>
        </p:nvCxnSpPr>
        <p:spPr>
          <a:xfrm>
            <a:off x="5221248" y="3297035"/>
            <a:ext cx="1796796"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15CF1F-E20A-E215-F928-4EE6884192CE}"/>
              </a:ext>
            </a:extLst>
          </p:cNvPr>
          <p:cNvCxnSpPr/>
          <p:nvPr/>
        </p:nvCxnSpPr>
        <p:spPr>
          <a:xfrm>
            <a:off x="5221248" y="3707646"/>
            <a:ext cx="1796796"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7ACABE-DF2F-528E-7542-3955D000895B}"/>
              </a:ext>
            </a:extLst>
          </p:cNvPr>
          <p:cNvCxnSpPr/>
          <p:nvPr/>
        </p:nvCxnSpPr>
        <p:spPr>
          <a:xfrm>
            <a:off x="5221248" y="4128649"/>
            <a:ext cx="179679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525D802-E00F-EAE4-1809-17FD6DDF8F9C}"/>
              </a:ext>
            </a:extLst>
          </p:cNvPr>
          <p:cNvCxnSpPr/>
          <p:nvPr/>
        </p:nvCxnSpPr>
        <p:spPr>
          <a:xfrm>
            <a:off x="5221248" y="4544396"/>
            <a:ext cx="179679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D54BA0-DEE1-043E-5F6E-B1CDAF9B9655}"/>
              </a:ext>
            </a:extLst>
          </p:cNvPr>
          <p:cNvCxnSpPr/>
          <p:nvPr/>
        </p:nvCxnSpPr>
        <p:spPr>
          <a:xfrm>
            <a:off x="5221248" y="4955007"/>
            <a:ext cx="179679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1D39F7E-817C-39E7-C975-29940C056077}"/>
              </a:ext>
            </a:extLst>
          </p:cNvPr>
          <p:cNvSpPr txBox="1"/>
          <p:nvPr/>
        </p:nvSpPr>
        <p:spPr>
          <a:xfrm>
            <a:off x="725374" y="5080151"/>
            <a:ext cx="2736647" cy="646331"/>
          </a:xfrm>
          <a:prstGeom prst="rect">
            <a:avLst/>
          </a:prstGeom>
          <a:noFill/>
        </p:spPr>
        <p:txBody>
          <a:bodyPr wrap="none" rtlCol="0">
            <a:spAutoFit/>
          </a:bodyPr>
          <a:lstStyle/>
          <a:p>
            <a:pPr algn="ctr"/>
            <a:r>
              <a:rPr lang="en-US" b="1" dirty="0">
                <a:solidFill>
                  <a:srgbClr val="FF0000"/>
                </a:solidFill>
              </a:rPr>
              <a:t>70% of alarms are false</a:t>
            </a:r>
          </a:p>
          <a:p>
            <a:pPr algn="ctr"/>
            <a:r>
              <a:rPr lang="en-US" b="1" dirty="0">
                <a:solidFill>
                  <a:srgbClr val="FF0000"/>
                </a:solidFill>
              </a:rPr>
              <a:t>(i.e. poor precision)</a:t>
            </a:r>
          </a:p>
        </p:txBody>
      </p:sp>
      <p:sp>
        <p:nvSpPr>
          <p:cNvPr id="22" name="TextBox 21">
            <a:extLst>
              <a:ext uri="{FF2B5EF4-FFF2-40B4-BE49-F238E27FC236}">
                <a16:creationId xmlns:a16="http://schemas.microsoft.com/office/drawing/2014/main" id="{8981E242-C5B1-1D67-D70F-E36B7D175D5E}"/>
              </a:ext>
            </a:extLst>
          </p:cNvPr>
          <p:cNvSpPr txBox="1"/>
          <p:nvPr/>
        </p:nvSpPr>
        <p:spPr>
          <a:xfrm>
            <a:off x="7239000" y="2511623"/>
            <a:ext cx="1902496" cy="307777"/>
          </a:xfrm>
          <a:prstGeom prst="rect">
            <a:avLst/>
          </a:prstGeom>
          <a:noFill/>
        </p:spPr>
        <p:txBody>
          <a:bodyPr wrap="square">
            <a:spAutoFit/>
          </a:bodyPr>
          <a:lstStyle/>
          <a:p>
            <a:pPr algn="ctr"/>
            <a:r>
              <a:rPr lang="en-US" sz="1400" dirty="0">
                <a:solidFill>
                  <a:schemeClr val="dk1"/>
                </a:solidFill>
                <a:latin typeface="Calibri"/>
                <a:ea typeface="Calibri"/>
                <a:cs typeface="Calibri"/>
                <a:sym typeface="Calibri"/>
              </a:rPr>
              <a:t>RF station diagram </a:t>
            </a:r>
            <a:endParaRPr lang="en-US" sz="1400" dirty="0"/>
          </a:p>
        </p:txBody>
      </p:sp>
      <p:sp>
        <p:nvSpPr>
          <p:cNvPr id="23" name="TextBox 22">
            <a:extLst>
              <a:ext uri="{FF2B5EF4-FFF2-40B4-BE49-F238E27FC236}">
                <a16:creationId xmlns:a16="http://schemas.microsoft.com/office/drawing/2014/main" id="{5153D367-DF1D-4897-7FE9-F67AC51DFC0A}"/>
              </a:ext>
            </a:extLst>
          </p:cNvPr>
          <p:cNvSpPr txBox="1"/>
          <p:nvPr/>
        </p:nvSpPr>
        <p:spPr>
          <a:xfrm>
            <a:off x="807540" y="6073283"/>
            <a:ext cx="5357236" cy="369332"/>
          </a:xfrm>
          <a:prstGeom prst="rect">
            <a:avLst/>
          </a:prstGeom>
          <a:noFill/>
        </p:spPr>
        <p:txBody>
          <a:bodyPr wrap="none" rtlCol="0">
            <a:spAutoFit/>
          </a:bodyPr>
          <a:lstStyle/>
          <a:p>
            <a:r>
              <a:rPr lang="en-US" dirty="0"/>
              <a:t>Recall = TP/(TP+FN)        Precision = TP/(TP+FP)</a:t>
            </a:r>
          </a:p>
        </p:txBody>
      </p:sp>
      <p:sp>
        <p:nvSpPr>
          <p:cNvPr id="24" name="TextBox 23">
            <a:extLst>
              <a:ext uri="{FF2B5EF4-FFF2-40B4-BE49-F238E27FC236}">
                <a16:creationId xmlns:a16="http://schemas.microsoft.com/office/drawing/2014/main" id="{8456EED6-7953-0BD2-0CA5-0315CA68D0F3}"/>
              </a:ext>
            </a:extLst>
          </p:cNvPr>
          <p:cNvSpPr txBox="1"/>
          <p:nvPr/>
        </p:nvSpPr>
        <p:spPr>
          <a:xfrm>
            <a:off x="807540" y="6534918"/>
            <a:ext cx="4789966" cy="307777"/>
          </a:xfrm>
          <a:prstGeom prst="rect">
            <a:avLst/>
          </a:prstGeom>
          <a:noFill/>
        </p:spPr>
        <p:txBody>
          <a:bodyPr wrap="none" rtlCol="0">
            <a:spAutoFit/>
          </a:bodyPr>
          <a:lstStyle/>
          <a:p>
            <a:r>
              <a:rPr lang="en-US" sz="1400" dirty="0"/>
              <a:t>TP = true positive, FP = false positive, FN = false negative</a:t>
            </a:r>
          </a:p>
        </p:txBody>
      </p:sp>
    </p:spTree>
    <p:extLst>
      <p:ext uri="{BB962C8B-B14F-4D97-AF65-F5344CB8AC3E}">
        <p14:creationId xmlns:p14="http://schemas.microsoft.com/office/powerpoint/2010/main" val="1577971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451822" y="129092"/>
            <a:ext cx="8103570" cy="753033"/>
          </a:xfrm>
        </p:spPr>
        <p:txBody>
          <a:bodyPr/>
          <a:lstStyle/>
          <a:p>
            <a:r>
              <a:rPr lang="en-US" dirty="0"/>
              <a:t>Anomaly Detection: RF Station Faults</a:t>
            </a:r>
          </a:p>
        </p:txBody>
      </p:sp>
      <p:sp>
        <p:nvSpPr>
          <p:cNvPr id="35" name="Slide Number Placeholder 6"/>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35</a:t>
            </a:fld>
            <a:endParaRPr lang="en-US" sz="1200" dirty="0"/>
          </a:p>
        </p:txBody>
      </p:sp>
      <p:pic>
        <p:nvPicPr>
          <p:cNvPr id="6" name="Picture 5" descr="A picture containing text, indoor, ceiling, computer&#10;&#10;Description automatically generated">
            <a:extLst>
              <a:ext uri="{FF2B5EF4-FFF2-40B4-BE49-F238E27FC236}">
                <a16:creationId xmlns:a16="http://schemas.microsoft.com/office/drawing/2014/main" id="{7E336EBC-D4E3-B344-55C7-082D59368DF4}"/>
              </a:ext>
            </a:extLst>
          </p:cNvPr>
          <p:cNvPicPr>
            <a:picLocks noChangeAspect="1"/>
          </p:cNvPicPr>
          <p:nvPr/>
        </p:nvPicPr>
        <p:blipFill>
          <a:blip r:embed="rId2"/>
          <a:stretch>
            <a:fillRect/>
          </a:stretch>
        </p:blipFill>
        <p:spPr>
          <a:xfrm>
            <a:off x="885284" y="2491982"/>
            <a:ext cx="7304315" cy="2583140"/>
          </a:xfrm>
          <a:prstGeom prst="rect">
            <a:avLst/>
          </a:prstGeom>
          <a:ln w="28575">
            <a:solidFill>
              <a:schemeClr val="tx1"/>
            </a:solidFill>
          </a:ln>
        </p:spPr>
      </p:pic>
      <p:pic>
        <p:nvPicPr>
          <p:cNvPr id="7" name="Picture 6" descr="A picture containing text, indoor&#10;&#10;Description automatically generated">
            <a:extLst>
              <a:ext uri="{FF2B5EF4-FFF2-40B4-BE49-F238E27FC236}">
                <a16:creationId xmlns:a16="http://schemas.microsoft.com/office/drawing/2014/main" id="{69495925-5A50-FF80-647E-70E9CCA713DD}"/>
              </a:ext>
            </a:extLst>
          </p:cNvPr>
          <p:cNvPicPr>
            <a:picLocks noChangeAspect="1"/>
          </p:cNvPicPr>
          <p:nvPr/>
        </p:nvPicPr>
        <p:blipFill rotWithShape="1">
          <a:blip r:embed="rId3"/>
          <a:srcRect l="30085" t="13880" r="26938" b="60084"/>
          <a:stretch/>
        </p:blipFill>
        <p:spPr>
          <a:xfrm>
            <a:off x="4784649" y="4261731"/>
            <a:ext cx="3580514" cy="1626782"/>
          </a:xfrm>
          <a:prstGeom prst="rect">
            <a:avLst/>
          </a:prstGeom>
          <a:ln w="38100">
            <a:solidFill>
              <a:srgbClr val="FF0000"/>
            </a:solidFill>
          </a:ln>
        </p:spPr>
      </p:pic>
      <p:cxnSp>
        <p:nvCxnSpPr>
          <p:cNvPr id="8" name="Straight Arrow Connector 7">
            <a:extLst>
              <a:ext uri="{FF2B5EF4-FFF2-40B4-BE49-F238E27FC236}">
                <a16:creationId xmlns:a16="http://schemas.microsoft.com/office/drawing/2014/main" id="{602ADD35-1DA2-0029-8E04-EF4AD6E2E34E}"/>
              </a:ext>
            </a:extLst>
          </p:cNvPr>
          <p:cNvCxnSpPr>
            <a:cxnSpLocks/>
          </p:cNvCxnSpPr>
          <p:nvPr/>
        </p:nvCxnSpPr>
        <p:spPr>
          <a:xfrm>
            <a:off x="4602964" y="3584500"/>
            <a:ext cx="181685" cy="669257"/>
          </a:xfrm>
          <a:prstGeom prst="straightConnector1">
            <a:avLst/>
          </a:prstGeom>
          <a:ln w="57150">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9" name="Straight Arrow Connector 8">
            <a:extLst>
              <a:ext uri="{FF2B5EF4-FFF2-40B4-BE49-F238E27FC236}">
                <a16:creationId xmlns:a16="http://schemas.microsoft.com/office/drawing/2014/main" id="{32EDC25C-5786-E106-E405-50DA2AAC3873}"/>
              </a:ext>
            </a:extLst>
          </p:cNvPr>
          <p:cNvCxnSpPr>
            <a:cxnSpLocks/>
          </p:cNvCxnSpPr>
          <p:nvPr/>
        </p:nvCxnSpPr>
        <p:spPr>
          <a:xfrm>
            <a:off x="5414627" y="3584500"/>
            <a:ext cx="2950536" cy="669257"/>
          </a:xfrm>
          <a:prstGeom prst="straightConnector1">
            <a:avLst/>
          </a:prstGeom>
          <a:ln w="57150">
            <a:solidFill>
              <a:srgbClr val="FF0000"/>
            </a:solidFill>
            <a:tailEnd type="triangle"/>
          </a:ln>
        </p:spPr>
        <p:style>
          <a:lnRef idx="3">
            <a:schemeClr val="accent3"/>
          </a:lnRef>
          <a:fillRef idx="0">
            <a:schemeClr val="accent3"/>
          </a:fillRef>
          <a:effectRef idx="2">
            <a:schemeClr val="accent3"/>
          </a:effectRef>
          <a:fontRef idx="minor">
            <a:schemeClr val="tx1"/>
          </a:fontRef>
        </p:style>
      </p:cxnSp>
      <p:sp>
        <p:nvSpPr>
          <p:cNvPr id="10" name="Rectangle 9">
            <a:extLst>
              <a:ext uri="{FF2B5EF4-FFF2-40B4-BE49-F238E27FC236}">
                <a16:creationId xmlns:a16="http://schemas.microsoft.com/office/drawing/2014/main" id="{132B128B-7C1B-6ECF-AB28-52B3EC5AF2BE}"/>
              </a:ext>
            </a:extLst>
          </p:cNvPr>
          <p:cNvSpPr/>
          <p:nvPr/>
        </p:nvSpPr>
        <p:spPr>
          <a:xfrm>
            <a:off x="4602964" y="3098062"/>
            <a:ext cx="811663" cy="4784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A38220ED-87AA-2351-3A10-518FFFE7EAEB}"/>
              </a:ext>
            </a:extLst>
          </p:cNvPr>
          <p:cNvSpPr/>
          <p:nvPr/>
        </p:nvSpPr>
        <p:spPr>
          <a:xfrm>
            <a:off x="3624636" y="3106036"/>
            <a:ext cx="811663" cy="478465"/>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E5B9595E-F836-9B26-A2F4-4B7AFC615977}"/>
              </a:ext>
            </a:extLst>
          </p:cNvPr>
          <p:cNvSpPr txBox="1"/>
          <p:nvPr/>
        </p:nvSpPr>
        <p:spPr>
          <a:xfrm>
            <a:off x="962906" y="1980163"/>
            <a:ext cx="4060727" cy="300082"/>
          </a:xfrm>
          <a:prstGeom prst="rect">
            <a:avLst/>
          </a:prstGeom>
          <a:noFill/>
        </p:spPr>
        <p:txBody>
          <a:bodyPr wrap="square" rtlCol="0">
            <a:spAutoFit/>
          </a:bodyPr>
          <a:lstStyle/>
          <a:p>
            <a:r>
              <a:rPr lang="en-US" sz="1350" b="1" dirty="0"/>
              <a:t>Operators watch for a drop in X-ray power here</a:t>
            </a:r>
          </a:p>
        </p:txBody>
      </p:sp>
      <p:cxnSp>
        <p:nvCxnSpPr>
          <p:cNvPr id="13" name="Straight Arrow Connector 12">
            <a:extLst>
              <a:ext uri="{FF2B5EF4-FFF2-40B4-BE49-F238E27FC236}">
                <a16:creationId xmlns:a16="http://schemas.microsoft.com/office/drawing/2014/main" id="{24295C9D-093A-16F7-1DF0-7F0BB24E58CA}"/>
              </a:ext>
            </a:extLst>
          </p:cNvPr>
          <p:cNvCxnSpPr>
            <a:cxnSpLocks/>
          </p:cNvCxnSpPr>
          <p:nvPr/>
        </p:nvCxnSpPr>
        <p:spPr>
          <a:xfrm>
            <a:off x="3372440" y="2291787"/>
            <a:ext cx="535025" cy="806275"/>
          </a:xfrm>
          <a:prstGeom prst="straightConnector1">
            <a:avLst/>
          </a:prstGeom>
          <a:ln w="57150">
            <a:solidFill>
              <a:srgbClr val="92D050"/>
            </a:solidFill>
            <a:tailEnd type="triangle"/>
          </a:ln>
        </p:spPr>
        <p:style>
          <a:lnRef idx="3">
            <a:schemeClr val="accent3"/>
          </a:lnRef>
          <a:fillRef idx="0">
            <a:schemeClr val="accent3"/>
          </a:fillRef>
          <a:effectRef idx="2">
            <a:schemeClr val="accent3"/>
          </a:effectRef>
          <a:fontRef idx="minor">
            <a:schemeClr val="tx1"/>
          </a:fontRef>
        </p:style>
      </p:cxnSp>
      <p:sp>
        <p:nvSpPr>
          <p:cNvPr id="14" name="TextBox 13">
            <a:extLst>
              <a:ext uri="{FF2B5EF4-FFF2-40B4-BE49-F238E27FC236}">
                <a16:creationId xmlns:a16="http://schemas.microsoft.com/office/drawing/2014/main" id="{E5AAA345-E773-3E6A-243C-888A0DA79CD6}"/>
              </a:ext>
            </a:extLst>
          </p:cNvPr>
          <p:cNvSpPr txBox="1"/>
          <p:nvPr/>
        </p:nvSpPr>
        <p:spPr>
          <a:xfrm>
            <a:off x="5219830" y="1831550"/>
            <a:ext cx="3145333" cy="507831"/>
          </a:xfrm>
          <a:prstGeom prst="rect">
            <a:avLst/>
          </a:prstGeom>
          <a:noFill/>
        </p:spPr>
        <p:txBody>
          <a:bodyPr wrap="square" rtlCol="0">
            <a:spAutoFit/>
          </a:bodyPr>
          <a:lstStyle/>
          <a:p>
            <a:pPr algn="ctr"/>
            <a:r>
              <a:rPr lang="en-US" sz="1350" b="1" dirty="0"/>
              <a:t>After observing a drop, search for RF stations with warning/fail status</a:t>
            </a:r>
          </a:p>
        </p:txBody>
      </p:sp>
      <p:cxnSp>
        <p:nvCxnSpPr>
          <p:cNvPr id="15" name="Straight Arrow Connector 14">
            <a:extLst>
              <a:ext uri="{FF2B5EF4-FFF2-40B4-BE49-F238E27FC236}">
                <a16:creationId xmlns:a16="http://schemas.microsoft.com/office/drawing/2014/main" id="{362ADDA6-05E6-7068-702E-2B5A16347D08}"/>
              </a:ext>
            </a:extLst>
          </p:cNvPr>
          <p:cNvCxnSpPr>
            <a:cxnSpLocks/>
          </p:cNvCxnSpPr>
          <p:nvPr/>
        </p:nvCxnSpPr>
        <p:spPr>
          <a:xfrm flipH="1">
            <a:off x="5131798" y="2317988"/>
            <a:ext cx="803690" cy="780074"/>
          </a:xfrm>
          <a:prstGeom prst="straightConnector1">
            <a:avLst/>
          </a:prstGeom>
          <a:ln w="57150">
            <a:solidFill>
              <a:srgbClr val="FF0000"/>
            </a:solidFill>
            <a:tailEnd type="triangle"/>
          </a:ln>
        </p:spPr>
        <p:style>
          <a:lnRef idx="3">
            <a:schemeClr val="accent3"/>
          </a:lnRef>
          <a:fillRef idx="0">
            <a:schemeClr val="accent3"/>
          </a:fillRef>
          <a:effectRef idx="2">
            <a:schemeClr val="accent3"/>
          </a:effectRef>
          <a:fontRef idx="minor">
            <a:schemeClr val="tx1"/>
          </a:fontRef>
        </p:style>
      </p:cxnSp>
      <p:sp>
        <p:nvSpPr>
          <p:cNvPr id="16" name="TextBox 15">
            <a:extLst>
              <a:ext uri="{FF2B5EF4-FFF2-40B4-BE49-F238E27FC236}">
                <a16:creationId xmlns:a16="http://schemas.microsoft.com/office/drawing/2014/main" id="{2C089D7D-67A7-342D-5085-8795693351A0}"/>
              </a:ext>
            </a:extLst>
          </p:cNvPr>
          <p:cNvSpPr txBox="1"/>
          <p:nvPr/>
        </p:nvSpPr>
        <p:spPr>
          <a:xfrm>
            <a:off x="885284" y="1415390"/>
            <a:ext cx="6801862" cy="369332"/>
          </a:xfrm>
          <a:prstGeom prst="rect">
            <a:avLst/>
          </a:prstGeom>
          <a:noFill/>
        </p:spPr>
        <p:txBody>
          <a:bodyPr wrap="none" rtlCol="0">
            <a:spAutoFit/>
          </a:bodyPr>
          <a:lstStyle/>
          <a:p>
            <a:r>
              <a:rPr lang="en-US" b="1" dirty="0"/>
              <a:t>Existing solution #2: </a:t>
            </a:r>
            <a:r>
              <a:rPr lang="en-US" b="1" dirty="0">
                <a:solidFill>
                  <a:srgbClr val="0070C0"/>
                </a:solidFill>
              </a:rPr>
              <a:t>Manual, beam-based anomaly detection</a:t>
            </a:r>
          </a:p>
        </p:txBody>
      </p:sp>
      <p:sp>
        <p:nvSpPr>
          <p:cNvPr id="3" name="TextBox 2">
            <a:extLst>
              <a:ext uri="{FF2B5EF4-FFF2-40B4-BE49-F238E27FC236}">
                <a16:creationId xmlns:a16="http://schemas.microsoft.com/office/drawing/2014/main" id="{D488C048-40A9-36B5-A38D-0C2E2467569F}"/>
              </a:ext>
            </a:extLst>
          </p:cNvPr>
          <p:cNvSpPr txBox="1"/>
          <p:nvPr/>
        </p:nvSpPr>
        <p:spPr>
          <a:xfrm>
            <a:off x="1363181" y="5459216"/>
            <a:ext cx="2428871" cy="646331"/>
          </a:xfrm>
          <a:prstGeom prst="rect">
            <a:avLst/>
          </a:prstGeom>
          <a:noFill/>
        </p:spPr>
        <p:txBody>
          <a:bodyPr wrap="none" rtlCol="0">
            <a:spAutoFit/>
          </a:bodyPr>
          <a:lstStyle/>
          <a:p>
            <a:pPr algn="ctr"/>
            <a:r>
              <a:rPr lang="en-US" b="1" dirty="0">
                <a:solidFill>
                  <a:srgbClr val="FF0000"/>
                </a:solidFill>
              </a:rPr>
              <a:t>Many missed events</a:t>
            </a:r>
          </a:p>
          <a:p>
            <a:pPr algn="ctr"/>
            <a:r>
              <a:rPr lang="en-US" b="1" dirty="0">
                <a:solidFill>
                  <a:srgbClr val="FF0000"/>
                </a:solidFill>
              </a:rPr>
              <a:t>(recall ~ 1%)</a:t>
            </a:r>
          </a:p>
        </p:txBody>
      </p:sp>
    </p:spTree>
    <p:extLst>
      <p:ext uri="{BB962C8B-B14F-4D97-AF65-F5344CB8AC3E}">
        <p14:creationId xmlns:p14="http://schemas.microsoft.com/office/powerpoint/2010/main" val="3849133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451822" y="129092"/>
            <a:ext cx="8103570" cy="753033"/>
          </a:xfrm>
        </p:spPr>
        <p:txBody>
          <a:bodyPr/>
          <a:lstStyle/>
          <a:p>
            <a:r>
              <a:rPr lang="en-US" dirty="0"/>
              <a:t>Anomaly Detection: RF Station Faults</a:t>
            </a:r>
          </a:p>
        </p:txBody>
      </p:sp>
      <p:sp>
        <p:nvSpPr>
          <p:cNvPr id="35" name="Slide Number Placeholder 6"/>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36</a:t>
            </a:fld>
            <a:endParaRPr lang="en-US" sz="1200" dirty="0"/>
          </a:p>
        </p:txBody>
      </p:sp>
      <p:sp>
        <p:nvSpPr>
          <p:cNvPr id="16" name="TextBox 15">
            <a:extLst>
              <a:ext uri="{FF2B5EF4-FFF2-40B4-BE49-F238E27FC236}">
                <a16:creationId xmlns:a16="http://schemas.microsoft.com/office/drawing/2014/main" id="{2C089D7D-67A7-342D-5085-8795693351A0}"/>
              </a:ext>
            </a:extLst>
          </p:cNvPr>
          <p:cNvSpPr txBox="1"/>
          <p:nvPr/>
        </p:nvSpPr>
        <p:spPr>
          <a:xfrm>
            <a:off x="885284" y="1415390"/>
            <a:ext cx="6814686" cy="369332"/>
          </a:xfrm>
          <a:prstGeom prst="rect">
            <a:avLst/>
          </a:prstGeom>
          <a:noFill/>
        </p:spPr>
        <p:txBody>
          <a:bodyPr wrap="none" rtlCol="0">
            <a:spAutoFit/>
          </a:bodyPr>
          <a:lstStyle/>
          <a:p>
            <a:r>
              <a:rPr lang="en-US" b="1" dirty="0"/>
              <a:t>New approach: </a:t>
            </a:r>
            <a:r>
              <a:rPr lang="en-US" b="1" dirty="0">
                <a:solidFill>
                  <a:srgbClr val="0070C0"/>
                </a:solidFill>
              </a:rPr>
              <a:t>Beam-based algorithm inspired by operators</a:t>
            </a:r>
          </a:p>
        </p:txBody>
      </p:sp>
      <p:pic>
        <p:nvPicPr>
          <p:cNvPr id="5" name="Picture 2" descr="LCLS Overview | Linac Coherent Light Source">
            <a:extLst>
              <a:ext uri="{FF2B5EF4-FFF2-40B4-BE49-F238E27FC236}">
                <a16:creationId xmlns:a16="http://schemas.microsoft.com/office/drawing/2014/main" id="{BF7C944D-A075-83D9-049C-93171515F0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59" t="23651" r="5473" b="4144"/>
          <a:stretch/>
        </p:blipFill>
        <p:spPr bwMode="auto">
          <a:xfrm>
            <a:off x="549253" y="1929354"/>
            <a:ext cx="7201377" cy="1453767"/>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09CC2F73-1667-671D-0452-A251F6AB2D55}"/>
              </a:ext>
            </a:extLst>
          </p:cNvPr>
          <p:cNvCxnSpPr>
            <a:cxnSpLocks/>
          </p:cNvCxnSpPr>
          <p:nvPr/>
        </p:nvCxnSpPr>
        <p:spPr>
          <a:xfrm>
            <a:off x="6300617" y="2488749"/>
            <a:ext cx="792260" cy="1234737"/>
          </a:xfrm>
          <a:prstGeom prst="straightConnector1">
            <a:avLst/>
          </a:prstGeom>
          <a:ln w="57150">
            <a:solidFill>
              <a:srgbClr val="00BA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10D2CB6-EEB2-BD7A-D437-A20EA3492924}"/>
              </a:ext>
            </a:extLst>
          </p:cNvPr>
          <p:cNvCxnSpPr>
            <a:cxnSpLocks/>
          </p:cNvCxnSpPr>
          <p:nvPr/>
        </p:nvCxnSpPr>
        <p:spPr>
          <a:xfrm>
            <a:off x="7191584" y="2363203"/>
            <a:ext cx="172596" cy="1376197"/>
          </a:xfrm>
          <a:prstGeom prst="straightConnector1">
            <a:avLst/>
          </a:prstGeom>
          <a:ln w="57150">
            <a:solidFill>
              <a:srgbClr val="00BAFF"/>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1965CCA-85E6-72BB-25A8-7D60C9F5259F}"/>
              </a:ext>
            </a:extLst>
          </p:cNvPr>
          <p:cNvSpPr txBox="1"/>
          <p:nvPr/>
        </p:nvSpPr>
        <p:spPr>
          <a:xfrm>
            <a:off x="5493428" y="2826963"/>
            <a:ext cx="903871" cy="507831"/>
          </a:xfrm>
          <a:prstGeom prst="rect">
            <a:avLst/>
          </a:prstGeom>
          <a:noFill/>
        </p:spPr>
        <p:txBody>
          <a:bodyPr wrap="square" rtlCol="0">
            <a:spAutoFit/>
          </a:bodyPr>
          <a:lstStyle/>
          <a:p>
            <a:pPr algn="r"/>
            <a:r>
              <a:rPr lang="en-US" sz="1350" dirty="0">
                <a:solidFill>
                  <a:schemeClr val="bg1"/>
                </a:solidFill>
              </a:rPr>
              <a:t>Highway 280</a:t>
            </a:r>
          </a:p>
        </p:txBody>
      </p:sp>
      <p:sp>
        <p:nvSpPr>
          <p:cNvPr id="20" name="Rectangle 19">
            <a:extLst>
              <a:ext uri="{FF2B5EF4-FFF2-40B4-BE49-F238E27FC236}">
                <a16:creationId xmlns:a16="http://schemas.microsoft.com/office/drawing/2014/main" id="{D2B70E88-B508-23C4-E5A2-6CC7E9B2C862}"/>
              </a:ext>
            </a:extLst>
          </p:cNvPr>
          <p:cNvSpPr/>
          <p:nvPr/>
        </p:nvSpPr>
        <p:spPr>
          <a:xfrm rot="21160589">
            <a:off x="4116444" y="2465339"/>
            <a:ext cx="1823201" cy="254417"/>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Google Shape;479;g13b38f68792_6_97" descr="SLAC Today">
            <a:extLst>
              <a:ext uri="{FF2B5EF4-FFF2-40B4-BE49-F238E27FC236}">
                <a16:creationId xmlns:a16="http://schemas.microsoft.com/office/drawing/2014/main" id="{EFFC844A-1967-0F65-A145-6D3E2C96C7A2}"/>
              </a:ext>
            </a:extLst>
          </p:cNvPr>
          <p:cNvPicPr preferRelativeResize="0"/>
          <p:nvPr/>
        </p:nvPicPr>
        <p:blipFill rotWithShape="1">
          <a:blip r:embed="rId3">
            <a:alphaModFix/>
          </a:blip>
          <a:srcRect l="14125" r="16903"/>
          <a:stretch/>
        </p:blipFill>
        <p:spPr>
          <a:xfrm>
            <a:off x="3526547" y="3846226"/>
            <a:ext cx="491588" cy="788457"/>
          </a:xfrm>
          <a:prstGeom prst="rect">
            <a:avLst/>
          </a:prstGeom>
          <a:noFill/>
          <a:ln w="9525" cap="flat" cmpd="sng">
            <a:solidFill>
              <a:schemeClr val="dk1"/>
            </a:solidFill>
            <a:prstDash val="solid"/>
            <a:round/>
            <a:headEnd type="none" w="sm" len="sm"/>
            <a:tailEnd type="none" w="sm" len="sm"/>
          </a:ln>
        </p:spPr>
      </p:pic>
      <p:pic>
        <p:nvPicPr>
          <p:cNvPr id="23" name="Google Shape;479;g13b38f68792_6_97" descr="SLAC Today">
            <a:extLst>
              <a:ext uri="{FF2B5EF4-FFF2-40B4-BE49-F238E27FC236}">
                <a16:creationId xmlns:a16="http://schemas.microsoft.com/office/drawing/2014/main" id="{B23DAF0B-F52A-195B-C32E-6BCF49584363}"/>
              </a:ext>
            </a:extLst>
          </p:cNvPr>
          <p:cNvPicPr preferRelativeResize="0"/>
          <p:nvPr/>
        </p:nvPicPr>
        <p:blipFill rotWithShape="1">
          <a:blip r:embed="rId3">
            <a:alphaModFix/>
          </a:blip>
          <a:srcRect l="14125" r="16903"/>
          <a:stretch/>
        </p:blipFill>
        <p:spPr>
          <a:xfrm>
            <a:off x="4213618" y="3846226"/>
            <a:ext cx="491588" cy="788457"/>
          </a:xfrm>
          <a:prstGeom prst="rect">
            <a:avLst/>
          </a:prstGeom>
          <a:noFill/>
          <a:ln w="9525" cap="flat" cmpd="sng">
            <a:solidFill>
              <a:schemeClr val="dk1"/>
            </a:solidFill>
            <a:prstDash val="solid"/>
            <a:round/>
            <a:headEnd type="none" w="sm" len="sm"/>
            <a:tailEnd type="none" w="sm" len="sm"/>
          </a:ln>
        </p:spPr>
      </p:pic>
      <p:pic>
        <p:nvPicPr>
          <p:cNvPr id="24" name="Google Shape;479;g13b38f68792_6_97" descr="SLAC Today">
            <a:extLst>
              <a:ext uri="{FF2B5EF4-FFF2-40B4-BE49-F238E27FC236}">
                <a16:creationId xmlns:a16="http://schemas.microsoft.com/office/drawing/2014/main" id="{72C929CB-1679-7787-5FA1-B322FB574DD6}"/>
              </a:ext>
            </a:extLst>
          </p:cNvPr>
          <p:cNvPicPr preferRelativeResize="0"/>
          <p:nvPr/>
        </p:nvPicPr>
        <p:blipFill rotWithShape="1">
          <a:blip r:embed="rId3">
            <a:alphaModFix/>
          </a:blip>
          <a:srcRect l="14125" r="16903"/>
          <a:stretch/>
        </p:blipFill>
        <p:spPr>
          <a:xfrm>
            <a:off x="4900689" y="3846226"/>
            <a:ext cx="491588" cy="788457"/>
          </a:xfrm>
          <a:prstGeom prst="rect">
            <a:avLst/>
          </a:prstGeom>
          <a:noFill/>
          <a:ln w="9525" cap="flat" cmpd="sng">
            <a:solidFill>
              <a:schemeClr val="dk1"/>
            </a:solidFill>
            <a:prstDash val="solid"/>
            <a:round/>
            <a:headEnd type="none" w="sm" len="sm"/>
            <a:tailEnd type="none" w="sm" len="sm"/>
          </a:ln>
        </p:spPr>
      </p:pic>
      <p:pic>
        <p:nvPicPr>
          <p:cNvPr id="25" name="Google Shape;479;g13b38f68792_6_97" descr="SLAC Today">
            <a:extLst>
              <a:ext uri="{FF2B5EF4-FFF2-40B4-BE49-F238E27FC236}">
                <a16:creationId xmlns:a16="http://schemas.microsoft.com/office/drawing/2014/main" id="{12BC15ED-26E1-4DD5-0E36-516FA36B03BA}"/>
              </a:ext>
            </a:extLst>
          </p:cNvPr>
          <p:cNvPicPr preferRelativeResize="0"/>
          <p:nvPr/>
        </p:nvPicPr>
        <p:blipFill rotWithShape="1">
          <a:blip r:embed="rId3">
            <a:alphaModFix/>
          </a:blip>
          <a:srcRect l="14125" r="16903"/>
          <a:stretch/>
        </p:blipFill>
        <p:spPr>
          <a:xfrm>
            <a:off x="5587759" y="3846226"/>
            <a:ext cx="491588" cy="788457"/>
          </a:xfrm>
          <a:prstGeom prst="rect">
            <a:avLst/>
          </a:prstGeom>
          <a:noFill/>
          <a:ln w="9525" cap="flat" cmpd="sng">
            <a:solidFill>
              <a:schemeClr val="dk1"/>
            </a:solidFill>
            <a:prstDash val="solid"/>
            <a:round/>
            <a:headEnd type="none" w="sm" len="sm"/>
            <a:tailEnd type="none" w="sm" len="sm"/>
          </a:ln>
        </p:spPr>
      </p:pic>
      <p:pic>
        <p:nvPicPr>
          <p:cNvPr id="30" name="Google Shape;486;g13b38f68792_6_97" descr="Cavity Beam Position Monitor (BPM) | FMB Oxford">
            <a:extLst>
              <a:ext uri="{FF2B5EF4-FFF2-40B4-BE49-F238E27FC236}">
                <a16:creationId xmlns:a16="http://schemas.microsoft.com/office/drawing/2014/main" id="{FA373710-46A4-C612-138E-58F67FC12ED5}"/>
              </a:ext>
            </a:extLst>
          </p:cNvPr>
          <p:cNvPicPr preferRelativeResize="0"/>
          <p:nvPr/>
        </p:nvPicPr>
        <p:blipFill rotWithShape="1">
          <a:blip r:embed="rId4">
            <a:alphaModFix/>
          </a:blip>
          <a:srcRect/>
          <a:stretch/>
        </p:blipFill>
        <p:spPr>
          <a:xfrm>
            <a:off x="6919000" y="3810000"/>
            <a:ext cx="1207688" cy="963574"/>
          </a:xfrm>
          <a:prstGeom prst="rect">
            <a:avLst/>
          </a:prstGeom>
          <a:noFill/>
          <a:ln>
            <a:noFill/>
          </a:ln>
        </p:spPr>
      </p:pic>
      <p:sp>
        <p:nvSpPr>
          <p:cNvPr id="32" name="Left Brace 31">
            <a:extLst>
              <a:ext uri="{FF2B5EF4-FFF2-40B4-BE49-F238E27FC236}">
                <a16:creationId xmlns:a16="http://schemas.microsoft.com/office/drawing/2014/main" id="{590C8DBB-6336-A69E-C201-8EB4590B0696}"/>
              </a:ext>
            </a:extLst>
          </p:cNvPr>
          <p:cNvSpPr/>
          <p:nvPr/>
        </p:nvSpPr>
        <p:spPr>
          <a:xfrm rot="5400000" flipH="1">
            <a:off x="4523380" y="3590491"/>
            <a:ext cx="514911" cy="2630327"/>
          </a:xfrm>
          <a:prstGeom prst="leftBrace">
            <a:avLst>
              <a:gd name="adj1" fmla="val 8333"/>
              <a:gd name="adj2" fmla="val 49304"/>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6" name="Left Brace 35">
            <a:extLst>
              <a:ext uri="{FF2B5EF4-FFF2-40B4-BE49-F238E27FC236}">
                <a16:creationId xmlns:a16="http://schemas.microsoft.com/office/drawing/2014/main" id="{44127D59-2652-1284-1AE3-EE3961E5E00E}"/>
              </a:ext>
            </a:extLst>
          </p:cNvPr>
          <p:cNvSpPr/>
          <p:nvPr/>
        </p:nvSpPr>
        <p:spPr>
          <a:xfrm rot="16200000">
            <a:off x="7408191" y="4259774"/>
            <a:ext cx="229305" cy="1321421"/>
          </a:xfrm>
          <a:prstGeom prst="leftBrace">
            <a:avLst>
              <a:gd name="adj1" fmla="val 8333"/>
              <a:gd name="adj2" fmla="val 49304"/>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38" name="Straight Arrow Connector 37">
            <a:extLst>
              <a:ext uri="{FF2B5EF4-FFF2-40B4-BE49-F238E27FC236}">
                <a16:creationId xmlns:a16="http://schemas.microsoft.com/office/drawing/2014/main" id="{7EB7804D-FFF9-2F7A-5602-3E17C29E8425}"/>
              </a:ext>
            </a:extLst>
          </p:cNvPr>
          <p:cNvCxnSpPr>
            <a:cxnSpLocks/>
            <a:stCxn id="20" idx="1"/>
          </p:cNvCxnSpPr>
          <p:nvPr/>
        </p:nvCxnSpPr>
        <p:spPr>
          <a:xfrm flipH="1">
            <a:off x="3553955" y="2708751"/>
            <a:ext cx="569926" cy="1078019"/>
          </a:xfrm>
          <a:prstGeom prst="straightConnector1">
            <a:avLst/>
          </a:prstGeom>
          <a:ln w="38100">
            <a:solidFill>
              <a:srgbClr val="92D050"/>
            </a:solidFill>
            <a:tailEnd type="triangle"/>
          </a:ln>
        </p:spPr>
        <p:style>
          <a:lnRef idx="3">
            <a:schemeClr val="accent3"/>
          </a:lnRef>
          <a:fillRef idx="0">
            <a:schemeClr val="accent3"/>
          </a:fillRef>
          <a:effectRef idx="2">
            <a:schemeClr val="accent3"/>
          </a:effectRef>
          <a:fontRef idx="minor">
            <a:schemeClr val="tx1"/>
          </a:fontRef>
        </p:style>
      </p:cxnSp>
      <p:cxnSp>
        <p:nvCxnSpPr>
          <p:cNvPr id="39" name="Straight Arrow Connector 38">
            <a:extLst>
              <a:ext uri="{FF2B5EF4-FFF2-40B4-BE49-F238E27FC236}">
                <a16:creationId xmlns:a16="http://schemas.microsoft.com/office/drawing/2014/main" id="{D9BC4D48-033E-EB31-EED9-4EDCFE6FC47B}"/>
              </a:ext>
            </a:extLst>
          </p:cNvPr>
          <p:cNvCxnSpPr>
            <a:cxnSpLocks/>
          </p:cNvCxnSpPr>
          <p:nvPr/>
        </p:nvCxnSpPr>
        <p:spPr>
          <a:xfrm>
            <a:off x="5948424" y="2583432"/>
            <a:ext cx="130923" cy="1140054"/>
          </a:xfrm>
          <a:prstGeom prst="straightConnector1">
            <a:avLst/>
          </a:prstGeom>
          <a:ln w="38100">
            <a:solidFill>
              <a:srgbClr val="92D050"/>
            </a:solidFill>
            <a:tailEnd type="triangle"/>
          </a:ln>
        </p:spPr>
        <p:style>
          <a:lnRef idx="3">
            <a:schemeClr val="accent3"/>
          </a:lnRef>
          <a:fillRef idx="0">
            <a:schemeClr val="accent3"/>
          </a:fillRef>
          <a:effectRef idx="2">
            <a:schemeClr val="accent3"/>
          </a:effectRef>
          <a:fontRef idx="minor">
            <a:schemeClr val="tx1"/>
          </a:fontRef>
        </p:style>
      </p:cxnSp>
      <p:sp>
        <p:nvSpPr>
          <p:cNvPr id="46" name="TextBox 45">
            <a:extLst>
              <a:ext uri="{FF2B5EF4-FFF2-40B4-BE49-F238E27FC236}">
                <a16:creationId xmlns:a16="http://schemas.microsoft.com/office/drawing/2014/main" id="{081DC6FC-83B7-A1B5-9A81-FF6C3FC9CB54}"/>
              </a:ext>
            </a:extLst>
          </p:cNvPr>
          <p:cNvSpPr txBox="1"/>
          <p:nvPr/>
        </p:nvSpPr>
        <p:spPr>
          <a:xfrm>
            <a:off x="3465675" y="5189205"/>
            <a:ext cx="2630325" cy="646331"/>
          </a:xfrm>
          <a:prstGeom prst="rect">
            <a:avLst/>
          </a:prstGeom>
          <a:noFill/>
        </p:spPr>
        <p:txBody>
          <a:bodyPr wrap="square" rtlCol="0">
            <a:spAutoFit/>
          </a:bodyPr>
          <a:lstStyle/>
          <a:p>
            <a:pPr algn="ctr"/>
            <a:r>
              <a:rPr lang="en-US" dirty="0"/>
              <a:t>Algorithm #1 looks for subsystem anomalies</a:t>
            </a:r>
          </a:p>
        </p:txBody>
      </p:sp>
      <p:sp>
        <p:nvSpPr>
          <p:cNvPr id="48" name="TextBox 47">
            <a:extLst>
              <a:ext uri="{FF2B5EF4-FFF2-40B4-BE49-F238E27FC236}">
                <a16:creationId xmlns:a16="http://schemas.microsoft.com/office/drawing/2014/main" id="{957E9C05-5736-677D-0C82-41A3B9C16B96}"/>
              </a:ext>
            </a:extLst>
          </p:cNvPr>
          <p:cNvSpPr txBox="1"/>
          <p:nvPr/>
        </p:nvSpPr>
        <p:spPr>
          <a:xfrm>
            <a:off x="3906148" y="3429000"/>
            <a:ext cx="1351652" cy="369332"/>
          </a:xfrm>
          <a:prstGeom prst="rect">
            <a:avLst/>
          </a:prstGeom>
          <a:noFill/>
        </p:spPr>
        <p:txBody>
          <a:bodyPr wrap="none" rtlCol="0">
            <a:spAutoFit/>
          </a:bodyPr>
          <a:lstStyle/>
          <a:p>
            <a:r>
              <a:rPr lang="en-US" dirty="0"/>
              <a:t>RF stations</a:t>
            </a:r>
          </a:p>
        </p:txBody>
      </p:sp>
      <p:sp>
        <p:nvSpPr>
          <p:cNvPr id="56" name="TextBox 55">
            <a:extLst>
              <a:ext uri="{FF2B5EF4-FFF2-40B4-BE49-F238E27FC236}">
                <a16:creationId xmlns:a16="http://schemas.microsoft.com/office/drawing/2014/main" id="{A303DCEC-178A-667A-D300-4563304A6791}"/>
              </a:ext>
            </a:extLst>
          </p:cNvPr>
          <p:cNvSpPr txBox="1"/>
          <p:nvPr/>
        </p:nvSpPr>
        <p:spPr>
          <a:xfrm>
            <a:off x="8106116" y="3810000"/>
            <a:ext cx="1321421" cy="923330"/>
          </a:xfrm>
          <a:prstGeom prst="rect">
            <a:avLst/>
          </a:prstGeom>
          <a:noFill/>
        </p:spPr>
        <p:txBody>
          <a:bodyPr wrap="square" rtlCol="0">
            <a:spAutoFit/>
          </a:bodyPr>
          <a:lstStyle/>
          <a:p>
            <a:r>
              <a:rPr lang="en-US" dirty="0"/>
              <a:t>Beam position monitors</a:t>
            </a:r>
          </a:p>
        </p:txBody>
      </p:sp>
      <p:sp>
        <p:nvSpPr>
          <p:cNvPr id="59" name="TextBox 58">
            <a:extLst>
              <a:ext uri="{FF2B5EF4-FFF2-40B4-BE49-F238E27FC236}">
                <a16:creationId xmlns:a16="http://schemas.microsoft.com/office/drawing/2014/main" id="{F238FC22-88BD-C0C1-822F-D4D4C7323E29}"/>
              </a:ext>
            </a:extLst>
          </p:cNvPr>
          <p:cNvSpPr txBox="1"/>
          <p:nvPr/>
        </p:nvSpPr>
        <p:spPr>
          <a:xfrm>
            <a:off x="6285075" y="5221069"/>
            <a:ext cx="2630325" cy="646331"/>
          </a:xfrm>
          <a:prstGeom prst="rect">
            <a:avLst/>
          </a:prstGeom>
          <a:noFill/>
        </p:spPr>
        <p:txBody>
          <a:bodyPr wrap="square" rtlCol="0">
            <a:spAutoFit/>
          </a:bodyPr>
          <a:lstStyle/>
          <a:p>
            <a:pPr algn="ctr"/>
            <a:r>
              <a:rPr lang="en-US" dirty="0"/>
              <a:t>Algorithm #2 looks at final beam quality</a:t>
            </a:r>
          </a:p>
        </p:txBody>
      </p:sp>
      <p:sp>
        <p:nvSpPr>
          <p:cNvPr id="64" name="Left Brace 63">
            <a:extLst>
              <a:ext uri="{FF2B5EF4-FFF2-40B4-BE49-F238E27FC236}">
                <a16:creationId xmlns:a16="http://schemas.microsoft.com/office/drawing/2014/main" id="{019BEEA1-A79A-4057-C0ED-B4D20A4F9A82}"/>
              </a:ext>
            </a:extLst>
          </p:cNvPr>
          <p:cNvSpPr/>
          <p:nvPr/>
        </p:nvSpPr>
        <p:spPr>
          <a:xfrm rot="5400000" flipH="1">
            <a:off x="5922704" y="4802939"/>
            <a:ext cx="410343" cy="2630328"/>
          </a:xfrm>
          <a:prstGeom prst="leftBrace">
            <a:avLst>
              <a:gd name="adj1" fmla="val 8333"/>
              <a:gd name="adj2" fmla="val 4888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65" name="TextBox 64">
            <a:extLst>
              <a:ext uri="{FF2B5EF4-FFF2-40B4-BE49-F238E27FC236}">
                <a16:creationId xmlns:a16="http://schemas.microsoft.com/office/drawing/2014/main" id="{B6EAFAF5-EC20-0C00-A4DC-A5187574FB88}"/>
              </a:ext>
            </a:extLst>
          </p:cNvPr>
          <p:cNvSpPr txBox="1"/>
          <p:nvPr/>
        </p:nvSpPr>
        <p:spPr>
          <a:xfrm>
            <a:off x="3936895" y="6426856"/>
            <a:ext cx="4673705" cy="369332"/>
          </a:xfrm>
          <a:prstGeom prst="rect">
            <a:avLst/>
          </a:prstGeom>
          <a:noFill/>
        </p:spPr>
        <p:txBody>
          <a:bodyPr wrap="square" rtlCol="0">
            <a:spAutoFit/>
          </a:bodyPr>
          <a:lstStyle/>
          <a:p>
            <a:pPr algn="ctr"/>
            <a:r>
              <a:rPr lang="en-US" dirty="0"/>
              <a:t>Simultaneous anomalies trigger alarm</a:t>
            </a:r>
          </a:p>
        </p:txBody>
      </p:sp>
      <p:sp>
        <p:nvSpPr>
          <p:cNvPr id="66" name="TextBox 65">
            <a:extLst>
              <a:ext uri="{FF2B5EF4-FFF2-40B4-BE49-F238E27FC236}">
                <a16:creationId xmlns:a16="http://schemas.microsoft.com/office/drawing/2014/main" id="{F9FDFC5A-1F4B-53A8-1B9D-30D4DC3B89BB}"/>
              </a:ext>
            </a:extLst>
          </p:cNvPr>
          <p:cNvSpPr txBox="1"/>
          <p:nvPr/>
        </p:nvSpPr>
        <p:spPr>
          <a:xfrm>
            <a:off x="273678" y="4639270"/>
            <a:ext cx="2873625" cy="923330"/>
          </a:xfrm>
          <a:prstGeom prst="rect">
            <a:avLst/>
          </a:prstGeom>
          <a:noFill/>
        </p:spPr>
        <p:txBody>
          <a:bodyPr wrap="square" rtlCol="0">
            <a:spAutoFit/>
          </a:bodyPr>
          <a:lstStyle/>
          <a:p>
            <a:pPr algn="ctr"/>
            <a:r>
              <a:rPr lang="en-US" dirty="0"/>
              <a:t>Question: How do we train these algorithms with no labels? </a:t>
            </a:r>
          </a:p>
        </p:txBody>
      </p:sp>
      <p:sp>
        <p:nvSpPr>
          <p:cNvPr id="69" name="TextBox 68">
            <a:extLst>
              <a:ext uri="{FF2B5EF4-FFF2-40B4-BE49-F238E27FC236}">
                <a16:creationId xmlns:a16="http://schemas.microsoft.com/office/drawing/2014/main" id="{69ED9C1D-B8E7-1369-DAC3-6EB4012EAA85}"/>
              </a:ext>
            </a:extLst>
          </p:cNvPr>
          <p:cNvSpPr txBox="1"/>
          <p:nvPr/>
        </p:nvSpPr>
        <p:spPr>
          <a:xfrm>
            <a:off x="-72561" y="5983069"/>
            <a:ext cx="3820381" cy="646331"/>
          </a:xfrm>
          <a:prstGeom prst="rect">
            <a:avLst/>
          </a:prstGeom>
          <a:noFill/>
        </p:spPr>
        <p:txBody>
          <a:bodyPr wrap="square" rtlCol="0">
            <a:spAutoFit/>
          </a:bodyPr>
          <a:lstStyle/>
          <a:p>
            <a:pPr algn="ctr"/>
            <a:r>
              <a:rPr lang="en-US" dirty="0">
                <a:solidFill>
                  <a:srgbClr val="FF0000"/>
                </a:solidFill>
              </a:rPr>
              <a:t>Key insight: A ‘good’ pair of algorithms will be self-consistent</a:t>
            </a:r>
          </a:p>
        </p:txBody>
      </p:sp>
    </p:spTree>
    <p:extLst>
      <p:ext uri="{BB962C8B-B14F-4D97-AF65-F5344CB8AC3E}">
        <p14:creationId xmlns:p14="http://schemas.microsoft.com/office/powerpoint/2010/main" val="218290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p:bldP spid="66" grpId="0"/>
      <p:bldP spid="6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451822" y="129092"/>
            <a:ext cx="8103570" cy="753033"/>
          </a:xfrm>
        </p:spPr>
        <p:txBody>
          <a:bodyPr/>
          <a:lstStyle/>
          <a:p>
            <a:r>
              <a:rPr lang="en-US" dirty="0"/>
              <a:t>Coincident Anomaly Detection (</a:t>
            </a:r>
            <a:r>
              <a:rPr lang="en-US" dirty="0" err="1"/>
              <a:t>CoAD</a:t>
            </a:r>
            <a:r>
              <a:rPr lang="en-US" dirty="0"/>
              <a:t>)</a:t>
            </a:r>
          </a:p>
        </p:txBody>
      </p:sp>
      <p:sp>
        <p:nvSpPr>
          <p:cNvPr id="35" name="Slide Number Placeholder 6"/>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37</a:t>
            </a:fld>
            <a:endParaRPr lang="en-US" sz="1200" dirty="0"/>
          </a:p>
        </p:txBody>
      </p:sp>
      <p:sp>
        <p:nvSpPr>
          <p:cNvPr id="16" name="TextBox 15">
            <a:extLst>
              <a:ext uri="{FF2B5EF4-FFF2-40B4-BE49-F238E27FC236}">
                <a16:creationId xmlns:a16="http://schemas.microsoft.com/office/drawing/2014/main" id="{2C089D7D-67A7-342D-5085-8795693351A0}"/>
              </a:ext>
            </a:extLst>
          </p:cNvPr>
          <p:cNvSpPr txBox="1"/>
          <p:nvPr/>
        </p:nvSpPr>
        <p:spPr>
          <a:xfrm>
            <a:off x="304800" y="1447800"/>
            <a:ext cx="7045518" cy="369332"/>
          </a:xfrm>
          <a:prstGeom prst="rect">
            <a:avLst/>
          </a:prstGeom>
          <a:noFill/>
        </p:spPr>
        <p:txBody>
          <a:bodyPr wrap="none" rtlCol="0">
            <a:spAutoFit/>
          </a:bodyPr>
          <a:lstStyle/>
          <a:p>
            <a:r>
              <a:rPr lang="en-US" dirty="0"/>
              <a:t>Consider two algorithms making predictions on two streams of data</a:t>
            </a:r>
          </a:p>
        </p:txBody>
      </p:sp>
      <p:cxnSp>
        <p:nvCxnSpPr>
          <p:cNvPr id="33" name="Straight Arrow Connector 32">
            <a:extLst>
              <a:ext uri="{FF2B5EF4-FFF2-40B4-BE49-F238E27FC236}">
                <a16:creationId xmlns:a16="http://schemas.microsoft.com/office/drawing/2014/main" id="{D4551962-B641-790B-172E-38927D29CC16}"/>
              </a:ext>
            </a:extLst>
          </p:cNvPr>
          <p:cNvCxnSpPr>
            <a:cxnSpLocks/>
            <a:endCxn id="41" idx="1"/>
          </p:cNvCxnSpPr>
          <p:nvPr/>
        </p:nvCxnSpPr>
        <p:spPr>
          <a:xfrm flipV="1">
            <a:off x="1600200" y="2280002"/>
            <a:ext cx="508520" cy="285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E76DFC0-C9F5-F4F3-9772-5F59DBC7EF89}"/>
              </a:ext>
            </a:extLst>
          </p:cNvPr>
          <p:cNvCxnSpPr>
            <a:cxnSpLocks/>
          </p:cNvCxnSpPr>
          <p:nvPr/>
        </p:nvCxnSpPr>
        <p:spPr>
          <a:xfrm>
            <a:off x="1600200" y="2723956"/>
            <a:ext cx="475617" cy="1349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E8B6CCA-0D2A-2ECD-A0ED-48B9D38CEEF1}"/>
              </a:ext>
            </a:extLst>
          </p:cNvPr>
          <p:cNvSpPr txBox="1"/>
          <p:nvPr/>
        </p:nvSpPr>
        <p:spPr>
          <a:xfrm>
            <a:off x="2108720" y="2095336"/>
            <a:ext cx="1326004" cy="369332"/>
          </a:xfrm>
          <a:prstGeom prst="rect">
            <a:avLst/>
          </a:prstGeom>
          <a:noFill/>
        </p:spPr>
        <p:txBody>
          <a:bodyPr wrap="none" rtlCol="0">
            <a:spAutoFit/>
          </a:bodyPr>
          <a:lstStyle/>
          <a:p>
            <a:r>
              <a:rPr lang="en-US" dirty="0"/>
              <a:t>Subsystem</a:t>
            </a:r>
          </a:p>
        </p:txBody>
      </p:sp>
      <p:sp>
        <p:nvSpPr>
          <p:cNvPr id="42" name="TextBox 41">
            <a:extLst>
              <a:ext uri="{FF2B5EF4-FFF2-40B4-BE49-F238E27FC236}">
                <a16:creationId xmlns:a16="http://schemas.microsoft.com/office/drawing/2014/main" id="{CBC43E30-66AF-1756-0B1D-D285A04E2BEF}"/>
              </a:ext>
            </a:extLst>
          </p:cNvPr>
          <p:cNvSpPr txBox="1"/>
          <p:nvPr/>
        </p:nvSpPr>
        <p:spPr>
          <a:xfrm>
            <a:off x="2057400" y="2674280"/>
            <a:ext cx="1518364" cy="369332"/>
          </a:xfrm>
          <a:prstGeom prst="rect">
            <a:avLst/>
          </a:prstGeom>
          <a:noFill/>
        </p:spPr>
        <p:txBody>
          <a:bodyPr wrap="square" rtlCol="0">
            <a:spAutoFit/>
          </a:bodyPr>
          <a:lstStyle/>
          <a:p>
            <a:r>
              <a:rPr lang="en-US" dirty="0"/>
              <a:t>Beam quality</a:t>
            </a:r>
          </a:p>
        </p:txBody>
      </p:sp>
      <p:cxnSp>
        <p:nvCxnSpPr>
          <p:cNvPr id="43" name="Straight Arrow Connector 42">
            <a:extLst>
              <a:ext uri="{FF2B5EF4-FFF2-40B4-BE49-F238E27FC236}">
                <a16:creationId xmlns:a16="http://schemas.microsoft.com/office/drawing/2014/main" id="{D0E0ACF2-EF70-9A75-44E5-590EA07E36C1}"/>
              </a:ext>
            </a:extLst>
          </p:cNvPr>
          <p:cNvCxnSpPr>
            <a:cxnSpLocks/>
          </p:cNvCxnSpPr>
          <p:nvPr/>
        </p:nvCxnSpPr>
        <p:spPr>
          <a:xfrm>
            <a:off x="3566326" y="2897061"/>
            <a:ext cx="4670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678E44B-F8F3-7DE2-045E-8A247C680ECC}"/>
              </a:ext>
            </a:extLst>
          </p:cNvPr>
          <p:cNvSpPr txBox="1"/>
          <p:nvPr/>
        </p:nvSpPr>
        <p:spPr>
          <a:xfrm>
            <a:off x="4033422" y="2125961"/>
            <a:ext cx="1351652" cy="369332"/>
          </a:xfrm>
          <a:prstGeom prst="rect">
            <a:avLst/>
          </a:prstGeom>
          <a:noFill/>
        </p:spPr>
        <p:txBody>
          <a:bodyPr wrap="none" rtlCol="0">
            <a:spAutoFit/>
          </a:bodyPr>
          <a:lstStyle/>
          <a:p>
            <a:r>
              <a:rPr lang="en-US" dirty="0"/>
              <a:t>Algorithm 1</a:t>
            </a:r>
          </a:p>
        </p:txBody>
      </p:sp>
      <p:sp>
        <p:nvSpPr>
          <p:cNvPr id="51" name="TextBox 50">
            <a:extLst>
              <a:ext uri="{FF2B5EF4-FFF2-40B4-BE49-F238E27FC236}">
                <a16:creationId xmlns:a16="http://schemas.microsoft.com/office/drawing/2014/main" id="{29213D86-5A9A-2F95-7693-9EA79326BE81}"/>
              </a:ext>
            </a:extLst>
          </p:cNvPr>
          <p:cNvSpPr txBox="1"/>
          <p:nvPr/>
        </p:nvSpPr>
        <p:spPr>
          <a:xfrm>
            <a:off x="4033422" y="2678668"/>
            <a:ext cx="1351652" cy="369332"/>
          </a:xfrm>
          <a:prstGeom prst="rect">
            <a:avLst/>
          </a:prstGeom>
          <a:noFill/>
        </p:spPr>
        <p:txBody>
          <a:bodyPr wrap="none" rtlCol="0">
            <a:spAutoFit/>
          </a:bodyPr>
          <a:lstStyle/>
          <a:p>
            <a:r>
              <a:rPr lang="en-US" dirty="0"/>
              <a:t>Algorithm 2</a:t>
            </a:r>
          </a:p>
        </p:txBody>
      </p:sp>
      <p:cxnSp>
        <p:nvCxnSpPr>
          <p:cNvPr id="52" name="Straight Arrow Connector 51">
            <a:extLst>
              <a:ext uri="{FF2B5EF4-FFF2-40B4-BE49-F238E27FC236}">
                <a16:creationId xmlns:a16="http://schemas.microsoft.com/office/drawing/2014/main" id="{2F4F7BED-9314-DF3D-B73E-89591E9CD198}"/>
              </a:ext>
            </a:extLst>
          </p:cNvPr>
          <p:cNvCxnSpPr>
            <a:cxnSpLocks/>
          </p:cNvCxnSpPr>
          <p:nvPr/>
        </p:nvCxnSpPr>
        <p:spPr>
          <a:xfrm flipV="1">
            <a:off x="7081422" y="2623066"/>
            <a:ext cx="695696" cy="263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55E6815-EFC0-2829-4730-C6D4FD5EBC7C}"/>
              </a:ext>
            </a:extLst>
          </p:cNvPr>
          <p:cNvCxnSpPr>
            <a:cxnSpLocks/>
          </p:cNvCxnSpPr>
          <p:nvPr/>
        </p:nvCxnSpPr>
        <p:spPr>
          <a:xfrm>
            <a:off x="7081422" y="2302183"/>
            <a:ext cx="695696" cy="188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32CC200-8112-E992-93F3-B8C9FA8AF785}"/>
              </a:ext>
            </a:extLst>
          </p:cNvPr>
          <p:cNvSpPr txBox="1"/>
          <p:nvPr/>
        </p:nvSpPr>
        <p:spPr>
          <a:xfrm>
            <a:off x="5867400" y="2701626"/>
            <a:ext cx="1210588" cy="369332"/>
          </a:xfrm>
          <a:prstGeom prst="rect">
            <a:avLst/>
          </a:prstGeom>
          <a:noFill/>
        </p:spPr>
        <p:txBody>
          <a:bodyPr wrap="none" rtlCol="0">
            <a:spAutoFit/>
          </a:bodyPr>
          <a:lstStyle/>
          <a:p>
            <a:r>
              <a:rPr lang="en-US" dirty="0"/>
              <a:t>Prediction</a:t>
            </a:r>
          </a:p>
        </p:txBody>
      </p:sp>
      <p:sp>
        <p:nvSpPr>
          <p:cNvPr id="58" name="TextBox 57">
            <a:extLst>
              <a:ext uri="{FF2B5EF4-FFF2-40B4-BE49-F238E27FC236}">
                <a16:creationId xmlns:a16="http://schemas.microsoft.com/office/drawing/2014/main" id="{C0A073DD-803C-9A81-EDB9-4E49C78DAB71}"/>
              </a:ext>
            </a:extLst>
          </p:cNvPr>
          <p:cNvSpPr txBox="1"/>
          <p:nvPr/>
        </p:nvSpPr>
        <p:spPr>
          <a:xfrm>
            <a:off x="0" y="2319799"/>
            <a:ext cx="1620957" cy="646331"/>
          </a:xfrm>
          <a:prstGeom prst="rect">
            <a:avLst/>
          </a:prstGeom>
          <a:noFill/>
        </p:spPr>
        <p:txBody>
          <a:bodyPr wrap="none" rtlCol="0">
            <a:spAutoFit/>
          </a:bodyPr>
          <a:lstStyle/>
          <a:p>
            <a:pPr algn="ctr"/>
            <a:r>
              <a:rPr lang="en-US" dirty="0"/>
              <a:t>Unknown </a:t>
            </a:r>
          </a:p>
          <a:p>
            <a:pPr algn="ctr"/>
            <a:r>
              <a:rPr lang="en-US" dirty="0"/>
              <a:t>machine state</a:t>
            </a:r>
          </a:p>
        </p:txBody>
      </p:sp>
      <p:sp>
        <p:nvSpPr>
          <p:cNvPr id="61" name="TextBox 60">
            <a:extLst>
              <a:ext uri="{FF2B5EF4-FFF2-40B4-BE49-F238E27FC236}">
                <a16:creationId xmlns:a16="http://schemas.microsoft.com/office/drawing/2014/main" id="{81D31438-16F4-3885-F861-0156576C049D}"/>
              </a:ext>
            </a:extLst>
          </p:cNvPr>
          <p:cNvSpPr txBox="1"/>
          <p:nvPr/>
        </p:nvSpPr>
        <p:spPr>
          <a:xfrm>
            <a:off x="5146964" y="3429000"/>
            <a:ext cx="3962400" cy="1477328"/>
          </a:xfrm>
          <a:prstGeom prst="rect">
            <a:avLst/>
          </a:prstGeom>
          <a:noFill/>
        </p:spPr>
        <p:txBody>
          <a:bodyPr wrap="square">
            <a:spAutoFit/>
          </a:bodyPr>
          <a:lstStyle/>
          <a:p>
            <a:pPr>
              <a:buFont typeface="Arial" panose="020B0604020202020204" pitchFamily="34" charset="0"/>
              <a:buChar char="•"/>
            </a:pPr>
            <a:r>
              <a:rPr lang="en-US" b="1" dirty="0">
                <a:solidFill>
                  <a:srgbClr val="FC0007"/>
                </a:solidFill>
                <a:effectLst/>
                <a:latin typeface="Helvetica Neue" panose="02000503000000020004" pitchFamily="2" charset="0"/>
              </a:rPr>
              <a:t> Red</a:t>
            </a:r>
            <a:r>
              <a:rPr lang="en-US" dirty="0">
                <a:solidFill>
                  <a:srgbClr val="4C4C4C"/>
                </a:solidFill>
                <a:effectLst/>
                <a:latin typeface="Helvetica Neue" panose="02000503000000020004" pitchFamily="2" charset="0"/>
              </a:rPr>
              <a:t> stars = consistent</a:t>
            </a:r>
          </a:p>
          <a:p>
            <a:r>
              <a:rPr lang="en-US" b="1" dirty="0">
                <a:solidFill>
                  <a:srgbClr val="000000"/>
                </a:solidFill>
                <a:effectLst/>
                <a:latin typeface="Helvetica Neue" panose="02000503000000020004" pitchFamily="2" charset="0"/>
              </a:rPr>
              <a:t>black</a:t>
            </a:r>
            <a:r>
              <a:rPr lang="en-US" dirty="0">
                <a:solidFill>
                  <a:srgbClr val="4C4C4C"/>
                </a:solidFill>
                <a:effectLst/>
                <a:latin typeface="Helvetica Neue" panose="02000503000000020004" pitchFamily="2" charset="0"/>
              </a:rPr>
              <a:t> stars = inconsistent</a:t>
            </a:r>
          </a:p>
          <a:p>
            <a:endParaRPr lang="en-US" dirty="0">
              <a:solidFill>
                <a:srgbClr val="4C4C4C"/>
              </a:solidFill>
              <a:effectLst/>
              <a:latin typeface="Helvetica Neue" panose="02000503000000020004" pitchFamily="2" charset="0"/>
            </a:endParaRPr>
          </a:p>
          <a:p>
            <a:pPr>
              <a:buFont typeface="Arial" panose="020B0604020202020204" pitchFamily="34" charset="0"/>
              <a:buChar char="•"/>
            </a:pPr>
            <a:r>
              <a:rPr lang="en-US" dirty="0">
                <a:solidFill>
                  <a:srgbClr val="4C4C4C"/>
                </a:solidFill>
                <a:effectLst/>
                <a:latin typeface="Helvetica Neue" panose="02000503000000020004" pitchFamily="2" charset="0"/>
              </a:rPr>
              <a:t> More </a:t>
            </a:r>
            <a:r>
              <a:rPr lang="en-US" b="1" dirty="0">
                <a:solidFill>
                  <a:srgbClr val="FC0007"/>
                </a:solidFill>
                <a:effectLst/>
                <a:latin typeface="Helvetica Neue" panose="02000503000000020004" pitchFamily="2" charset="0"/>
              </a:rPr>
              <a:t>red</a:t>
            </a:r>
            <a:r>
              <a:rPr lang="en-US" dirty="0">
                <a:solidFill>
                  <a:srgbClr val="4C4C4C"/>
                </a:solidFill>
                <a:effectLst/>
                <a:latin typeface="Helvetica Neue" panose="02000503000000020004" pitchFamily="2" charset="0"/>
              </a:rPr>
              <a:t> = higher recall; </a:t>
            </a:r>
          </a:p>
          <a:p>
            <a:r>
              <a:rPr lang="en-US" dirty="0">
                <a:solidFill>
                  <a:srgbClr val="4C4C4C"/>
                </a:solidFill>
                <a:effectLst/>
                <a:latin typeface="Helvetica Neue" panose="02000503000000020004" pitchFamily="2" charset="0"/>
              </a:rPr>
              <a:t>less </a:t>
            </a:r>
            <a:r>
              <a:rPr lang="en-US" b="1" dirty="0">
                <a:solidFill>
                  <a:srgbClr val="000000"/>
                </a:solidFill>
                <a:effectLst/>
                <a:latin typeface="Helvetica Neue" panose="02000503000000020004" pitchFamily="2" charset="0"/>
              </a:rPr>
              <a:t>black</a:t>
            </a:r>
            <a:r>
              <a:rPr lang="en-US" dirty="0">
                <a:solidFill>
                  <a:srgbClr val="4C4C4C"/>
                </a:solidFill>
                <a:effectLst/>
                <a:latin typeface="Helvetica Neue" panose="02000503000000020004" pitchFamily="2" charset="0"/>
              </a:rPr>
              <a:t> = higher precision</a:t>
            </a:r>
          </a:p>
        </p:txBody>
      </p:sp>
      <p:grpSp>
        <p:nvGrpSpPr>
          <p:cNvPr id="8" name="Group 7">
            <a:extLst>
              <a:ext uri="{FF2B5EF4-FFF2-40B4-BE49-F238E27FC236}">
                <a16:creationId xmlns:a16="http://schemas.microsoft.com/office/drawing/2014/main" id="{540D3C02-D3FD-BD16-C604-5FFB5DBC5DB1}"/>
              </a:ext>
            </a:extLst>
          </p:cNvPr>
          <p:cNvGrpSpPr/>
          <p:nvPr/>
        </p:nvGrpSpPr>
        <p:grpSpPr>
          <a:xfrm>
            <a:off x="76200" y="3429000"/>
            <a:ext cx="4860167" cy="3352800"/>
            <a:chOff x="76200" y="3429000"/>
            <a:chExt cx="4860167" cy="3352800"/>
          </a:xfrm>
        </p:grpSpPr>
        <p:grpSp>
          <p:nvGrpSpPr>
            <p:cNvPr id="27" name="Group 26">
              <a:extLst>
                <a:ext uri="{FF2B5EF4-FFF2-40B4-BE49-F238E27FC236}">
                  <a16:creationId xmlns:a16="http://schemas.microsoft.com/office/drawing/2014/main" id="{FADAA9F1-53AB-533A-7B12-6B55740CEBF3}"/>
                </a:ext>
              </a:extLst>
            </p:cNvPr>
            <p:cNvGrpSpPr/>
            <p:nvPr/>
          </p:nvGrpSpPr>
          <p:grpSpPr>
            <a:xfrm>
              <a:off x="260308" y="3429000"/>
              <a:ext cx="4676059" cy="3352800"/>
              <a:chOff x="260308" y="3021457"/>
              <a:chExt cx="4676059" cy="3531742"/>
            </a:xfrm>
          </p:grpSpPr>
          <p:grpSp>
            <p:nvGrpSpPr>
              <p:cNvPr id="3" name="Group 2">
                <a:extLst>
                  <a:ext uri="{FF2B5EF4-FFF2-40B4-BE49-F238E27FC236}">
                    <a16:creationId xmlns:a16="http://schemas.microsoft.com/office/drawing/2014/main" id="{4A8F9BBD-B041-8677-C9FE-68CA48DF74B9}"/>
                  </a:ext>
                </a:extLst>
              </p:cNvPr>
              <p:cNvGrpSpPr/>
              <p:nvPr/>
            </p:nvGrpSpPr>
            <p:grpSpPr>
              <a:xfrm>
                <a:off x="260308" y="3021457"/>
                <a:ext cx="4676059" cy="3531742"/>
                <a:chOff x="4267200" y="1371600"/>
                <a:chExt cx="4676059" cy="3531742"/>
              </a:xfrm>
            </p:grpSpPr>
            <p:pic>
              <p:nvPicPr>
                <p:cNvPr id="4" name="Picture 3" descr="Graphical user interface, histogram&#10;&#10;Description automatically generated">
                  <a:extLst>
                    <a:ext uri="{FF2B5EF4-FFF2-40B4-BE49-F238E27FC236}">
                      <a16:creationId xmlns:a16="http://schemas.microsoft.com/office/drawing/2014/main" id="{21459829-FD2B-8403-C18B-CA516EE8F045}"/>
                    </a:ext>
                  </a:extLst>
                </p:cNvPr>
                <p:cNvPicPr>
                  <a:picLocks noChangeAspect="1"/>
                </p:cNvPicPr>
                <p:nvPr/>
              </p:nvPicPr>
              <p:blipFill>
                <a:blip r:embed="rId2"/>
                <a:stretch>
                  <a:fillRect/>
                </a:stretch>
              </p:blipFill>
              <p:spPr>
                <a:xfrm>
                  <a:off x="4267200" y="1371600"/>
                  <a:ext cx="4676059" cy="3531742"/>
                </a:xfrm>
                <a:prstGeom prst="rect">
                  <a:avLst/>
                </a:prstGeom>
              </p:spPr>
            </p:pic>
            <p:sp>
              <p:nvSpPr>
                <p:cNvPr id="6" name="TextBox 5">
                  <a:extLst>
                    <a:ext uri="{FF2B5EF4-FFF2-40B4-BE49-F238E27FC236}">
                      <a16:creationId xmlns:a16="http://schemas.microsoft.com/office/drawing/2014/main" id="{3BE7C671-82FE-AB75-BDBE-A129D165BC3C}"/>
                    </a:ext>
                  </a:extLst>
                </p:cNvPr>
                <p:cNvSpPr txBox="1"/>
                <p:nvPr/>
              </p:nvSpPr>
              <p:spPr>
                <a:xfrm>
                  <a:off x="4724400" y="1452021"/>
                  <a:ext cx="1587294" cy="338554"/>
                </a:xfrm>
                <a:prstGeom prst="rect">
                  <a:avLst/>
                </a:prstGeom>
                <a:noFill/>
              </p:spPr>
              <p:txBody>
                <a:bodyPr wrap="none" rtlCol="0">
                  <a:spAutoFit/>
                </a:bodyPr>
                <a:lstStyle/>
                <a:p>
                  <a:r>
                    <a:rPr lang="en-US" sz="1600" b="1" dirty="0">
                      <a:solidFill>
                        <a:schemeClr val="accent6">
                          <a:lumMod val="75000"/>
                        </a:schemeClr>
                      </a:solidFill>
                    </a:rPr>
                    <a:t>Subsystem (</a:t>
                  </a:r>
                  <a:r>
                    <a:rPr lang="en-US" sz="1600" b="1" i="1" dirty="0">
                      <a:solidFill>
                        <a:schemeClr val="accent6">
                          <a:lumMod val="75000"/>
                        </a:schemeClr>
                      </a:solidFill>
                    </a:rPr>
                    <a:t>s</a:t>
                  </a:r>
                  <a:r>
                    <a:rPr lang="en-US" sz="1600" b="1" dirty="0">
                      <a:solidFill>
                        <a:schemeClr val="accent6">
                          <a:lumMod val="75000"/>
                        </a:schemeClr>
                      </a:solidFill>
                    </a:rPr>
                    <a:t>)</a:t>
                  </a:r>
                </a:p>
              </p:txBody>
            </p:sp>
            <p:sp>
              <p:nvSpPr>
                <p:cNvPr id="7" name="TextBox 6">
                  <a:extLst>
                    <a:ext uri="{FF2B5EF4-FFF2-40B4-BE49-F238E27FC236}">
                      <a16:creationId xmlns:a16="http://schemas.microsoft.com/office/drawing/2014/main" id="{F1B65F2B-6E8B-A8A8-C249-2709AB0D06F1}"/>
                    </a:ext>
                  </a:extLst>
                </p:cNvPr>
                <p:cNvSpPr txBox="1"/>
                <p:nvPr/>
              </p:nvSpPr>
              <p:spPr>
                <a:xfrm>
                  <a:off x="4724400" y="3101248"/>
                  <a:ext cx="1202573" cy="338554"/>
                </a:xfrm>
                <a:prstGeom prst="rect">
                  <a:avLst/>
                </a:prstGeom>
                <a:noFill/>
              </p:spPr>
              <p:txBody>
                <a:bodyPr wrap="none" rtlCol="0">
                  <a:spAutoFit/>
                </a:bodyPr>
                <a:lstStyle/>
                <a:p>
                  <a:r>
                    <a:rPr lang="en-US" sz="1600" b="1" dirty="0">
                      <a:solidFill>
                        <a:srgbClr val="1F46C2"/>
                      </a:solidFill>
                    </a:rPr>
                    <a:t>Quality (</a:t>
                  </a:r>
                  <a:r>
                    <a:rPr lang="en-US" sz="1600" b="1" i="1" dirty="0">
                      <a:solidFill>
                        <a:srgbClr val="1F46C2"/>
                      </a:solidFill>
                    </a:rPr>
                    <a:t>q</a:t>
                  </a:r>
                  <a:r>
                    <a:rPr lang="en-US" sz="1600" b="1" dirty="0">
                      <a:solidFill>
                        <a:srgbClr val="1F46C2"/>
                      </a:solidFill>
                    </a:rPr>
                    <a:t>)</a:t>
                  </a:r>
                </a:p>
              </p:txBody>
            </p:sp>
          </p:grpSp>
          <p:cxnSp>
            <p:nvCxnSpPr>
              <p:cNvPr id="11" name="Straight Connector 10">
                <a:extLst>
                  <a:ext uri="{FF2B5EF4-FFF2-40B4-BE49-F238E27FC236}">
                    <a16:creationId xmlns:a16="http://schemas.microsoft.com/office/drawing/2014/main" id="{F6B2AD6A-E693-D33C-E716-D1EAEBCDF4CC}"/>
                  </a:ext>
                </a:extLst>
              </p:cNvPr>
              <p:cNvCxnSpPr>
                <a:cxnSpLocks/>
              </p:cNvCxnSpPr>
              <p:nvPr/>
            </p:nvCxnSpPr>
            <p:spPr>
              <a:xfrm>
                <a:off x="838200" y="3593529"/>
                <a:ext cx="3962400"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89EA5A5-A21F-7E47-75E2-534721553C6C}"/>
                  </a:ext>
                </a:extLst>
              </p:cNvPr>
              <p:cNvCxnSpPr>
                <a:cxnSpLocks/>
              </p:cNvCxnSpPr>
              <p:nvPr/>
            </p:nvCxnSpPr>
            <p:spPr>
              <a:xfrm>
                <a:off x="838200" y="5105400"/>
                <a:ext cx="3962400"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442F9405-5BC0-FC3E-E775-B99CD621E107}"/>
                </a:ext>
              </a:extLst>
            </p:cNvPr>
            <p:cNvSpPr txBox="1"/>
            <p:nvPr/>
          </p:nvSpPr>
          <p:spPr>
            <a:xfrm rot="16200000">
              <a:off x="-187334" y="5461646"/>
              <a:ext cx="1050288" cy="523220"/>
            </a:xfrm>
            <a:prstGeom prst="rect">
              <a:avLst/>
            </a:prstGeom>
            <a:solidFill>
              <a:schemeClr val="bg1"/>
            </a:solidFill>
          </p:spPr>
          <p:txBody>
            <a:bodyPr wrap="none" rtlCol="0">
              <a:spAutoFit/>
            </a:bodyPr>
            <a:lstStyle/>
            <a:p>
              <a:pPr algn="ctr"/>
              <a:r>
                <a:rPr lang="en-US" sz="1400" dirty="0"/>
                <a:t>Anomaly</a:t>
              </a:r>
            </a:p>
            <a:p>
              <a:pPr algn="ctr"/>
              <a:r>
                <a:rPr lang="en-US" sz="1400" dirty="0"/>
                <a:t>confidence</a:t>
              </a:r>
            </a:p>
          </p:txBody>
        </p:sp>
        <p:sp>
          <p:nvSpPr>
            <p:cNvPr id="5" name="TextBox 4">
              <a:extLst>
                <a:ext uri="{FF2B5EF4-FFF2-40B4-BE49-F238E27FC236}">
                  <a16:creationId xmlns:a16="http://schemas.microsoft.com/office/drawing/2014/main" id="{23447632-1538-0F90-3C9D-EC442F3C587C}"/>
                </a:ext>
              </a:extLst>
            </p:cNvPr>
            <p:cNvSpPr txBox="1"/>
            <p:nvPr/>
          </p:nvSpPr>
          <p:spPr>
            <a:xfrm rot="16200000">
              <a:off x="-187334" y="3921134"/>
              <a:ext cx="1050288" cy="523220"/>
            </a:xfrm>
            <a:prstGeom prst="rect">
              <a:avLst/>
            </a:prstGeom>
            <a:solidFill>
              <a:schemeClr val="bg1"/>
            </a:solidFill>
          </p:spPr>
          <p:txBody>
            <a:bodyPr wrap="none" rtlCol="0">
              <a:spAutoFit/>
            </a:bodyPr>
            <a:lstStyle/>
            <a:p>
              <a:pPr algn="ctr"/>
              <a:r>
                <a:rPr lang="en-US" sz="1400" dirty="0"/>
                <a:t>Anomaly</a:t>
              </a:r>
            </a:p>
            <a:p>
              <a:pPr algn="ctr"/>
              <a:r>
                <a:rPr lang="en-US" sz="1400" dirty="0"/>
                <a:t>confidence</a:t>
              </a:r>
            </a:p>
          </p:txBody>
        </p:sp>
      </p:grpSp>
      <p:sp>
        <p:nvSpPr>
          <p:cNvPr id="9" name="TextBox 8">
            <a:extLst>
              <a:ext uri="{FF2B5EF4-FFF2-40B4-BE49-F238E27FC236}">
                <a16:creationId xmlns:a16="http://schemas.microsoft.com/office/drawing/2014/main" id="{F2720E61-EB99-E14D-4D8B-7FC3DDC4C494}"/>
              </a:ext>
            </a:extLst>
          </p:cNvPr>
          <p:cNvSpPr txBox="1"/>
          <p:nvPr/>
        </p:nvSpPr>
        <p:spPr>
          <a:xfrm>
            <a:off x="5120475" y="5248501"/>
            <a:ext cx="3854581" cy="369332"/>
          </a:xfrm>
          <a:prstGeom prst="rect">
            <a:avLst/>
          </a:prstGeom>
          <a:noFill/>
        </p:spPr>
        <p:txBody>
          <a:bodyPr wrap="none" rtlCol="0">
            <a:spAutoFit/>
          </a:bodyPr>
          <a:lstStyle/>
          <a:p>
            <a:r>
              <a:rPr lang="en-US" dirty="0"/>
              <a:t>FP rate = product of black star rates</a:t>
            </a:r>
          </a:p>
        </p:txBody>
      </p:sp>
      <p:sp>
        <p:nvSpPr>
          <p:cNvPr id="10" name="TextBox 9">
            <a:extLst>
              <a:ext uri="{FF2B5EF4-FFF2-40B4-BE49-F238E27FC236}">
                <a16:creationId xmlns:a16="http://schemas.microsoft.com/office/drawing/2014/main" id="{82D79EB2-F380-B403-31E2-82F8350B1893}"/>
              </a:ext>
            </a:extLst>
          </p:cNvPr>
          <p:cNvSpPr txBox="1"/>
          <p:nvPr/>
        </p:nvSpPr>
        <p:spPr>
          <a:xfrm>
            <a:off x="5121774" y="5535957"/>
            <a:ext cx="3452868" cy="369332"/>
          </a:xfrm>
          <a:prstGeom prst="rect">
            <a:avLst/>
          </a:prstGeom>
          <a:noFill/>
        </p:spPr>
        <p:txBody>
          <a:bodyPr wrap="none" rtlCol="0">
            <a:spAutoFit/>
          </a:bodyPr>
          <a:lstStyle/>
          <a:p>
            <a:r>
              <a:rPr lang="en-US" dirty="0"/>
              <a:t>TP rate = red star rate – FP rate</a:t>
            </a:r>
          </a:p>
        </p:txBody>
      </p:sp>
      <p:cxnSp>
        <p:nvCxnSpPr>
          <p:cNvPr id="14" name="Straight Arrow Connector 13">
            <a:extLst>
              <a:ext uri="{FF2B5EF4-FFF2-40B4-BE49-F238E27FC236}">
                <a16:creationId xmlns:a16="http://schemas.microsoft.com/office/drawing/2014/main" id="{33238525-0637-7966-6C6E-3A43761239C1}"/>
              </a:ext>
            </a:extLst>
          </p:cNvPr>
          <p:cNvCxnSpPr>
            <a:cxnSpLocks/>
          </p:cNvCxnSpPr>
          <p:nvPr/>
        </p:nvCxnSpPr>
        <p:spPr>
          <a:xfrm>
            <a:off x="3566326" y="2312952"/>
            <a:ext cx="4670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6F86B95-C43F-571B-5905-7868DBA119E2}"/>
              </a:ext>
            </a:extLst>
          </p:cNvPr>
          <p:cNvCxnSpPr>
            <a:cxnSpLocks/>
          </p:cNvCxnSpPr>
          <p:nvPr/>
        </p:nvCxnSpPr>
        <p:spPr>
          <a:xfrm>
            <a:off x="5353876" y="2886292"/>
            <a:ext cx="4670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B27C57B-D0FC-F32A-B473-1BD8EE895167}"/>
              </a:ext>
            </a:extLst>
          </p:cNvPr>
          <p:cNvCxnSpPr>
            <a:cxnSpLocks/>
          </p:cNvCxnSpPr>
          <p:nvPr/>
        </p:nvCxnSpPr>
        <p:spPr>
          <a:xfrm>
            <a:off x="5353876" y="2302183"/>
            <a:ext cx="4670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E3E2298-4A0E-5E53-EED0-E5AEEF3497C5}"/>
              </a:ext>
            </a:extLst>
          </p:cNvPr>
          <p:cNvSpPr txBox="1"/>
          <p:nvPr/>
        </p:nvSpPr>
        <p:spPr>
          <a:xfrm>
            <a:off x="5867400" y="2103961"/>
            <a:ext cx="1210588" cy="369332"/>
          </a:xfrm>
          <a:prstGeom prst="rect">
            <a:avLst/>
          </a:prstGeom>
          <a:noFill/>
        </p:spPr>
        <p:txBody>
          <a:bodyPr wrap="none" rtlCol="0">
            <a:spAutoFit/>
          </a:bodyPr>
          <a:lstStyle/>
          <a:p>
            <a:r>
              <a:rPr lang="en-US" dirty="0"/>
              <a:t>Prediction</a:t>
            </a:r>
          </a:p>
        </p:txBody>
      </p:sp>
      <p:sp>
        <p:nvSpPr>
          <p:cNvPr id="24" name="TextBox 23">
            <a:extLst>
              <a:ext uri="{FF2B5EF4-FFF2-40B4-BE49-F238E27FC236}">
                <a16:creationId xmlns:a16="http://schemas.microsoft.com/office/drawing/2014/main" id="{4CBFC753-6EF7-3B50-7EC5-4DFC80EFD9D0}"/>
              </a:ext>
            </a:extLst>
          </p:cNvPr>
          <p:cNvSpPr txBox="1"/>
          <p:nvPr/>
        </p:nvSpPr>
        <p:spPr>
          <a:xfrm>
            <a:off x="7699176" y="2124670"/>
            <a:ext cx="1597224" cy="923330"/>
          </a:xfrm>
          <a:prstGeom prst="rect">
            <a:avLst/>
          </a:prstGeom>
          <a:noFill/>
        </p:spPr>
        <p:txBody>
          <a:bodyPr wrap="square" rtlCol="0">
            <a:spAutoFit/>
          </a:bodyPr>
          <a:lstStyle/>
          <a:p>
            <a:pPr algn="ctr"/>
            <a:r>
              <a:rPr lang="en-US" dirty="0"/>
              <a:t>Self-Consistency</a:t>
            </a:r>
          </a:p>
          <a:p>
            <a:pPr algn="ctr"/>
            <a:r>
              <a:rPr lang="en-US" dirty="0"/>
              <a:t>metric</a:t>
            </a:r>
          </a:p>
        </p:txBody>
      </p:sp>
      <p:sp>
        <p:nvSpPr>
          <p:cNvPr id="25" name="TextBox 24">
            <a:extLst>
              <a:ext uri="{FF2B5EF4-FFF2-40B4-BE49-F238E27FC236}">
                <a16:creationId xmlns:a16="http://schemas.microsoft.com/office/drawing/2014/main" id="{57D12DF4-B3F8-473D-C32C-AD87DA1711A6}"/>
              </a:ext>
            </a:extLst>
          </p:cNvPr>
          <p:cNvSpPr txBox="1"/>
          <p:nvPr/>
        </p:nvSpPr>
        <p:spPr>
          <a:xfrm>
            <a:off x="5125180" y="5953828"/>
            <a:ext cx="3509294" cy="369332"/>
          </a:xfrm>
          <a:prstGeom prst="rect">
            <a:avLst/>
          </a:prstGeom>
          <a:noFill/>
        </p:spPr>
        <p:txBody>
          <a:bodyPr wrap="none" rtlCol="0">
            <a:spAutoFit/>
          </a:bodyPr>
          <a:lstStyle/>
          <a:p>
            <a:r>
              <a:rPr lang="en-US" dirty="0">
                <a:sym typeface="Wingdings" pitchFamily="2" charset="2"/>
              </a:rPr>
              <a:t> Unsupervised precision/recall</a:t>
            </a:r>
            <a:endParaRPr lang="en-US" dirty="0"/>
          </a:p>
        </p:txBody>
      </p:sp>
    </p:spTree>
    <p:extLst>
      <p:ext uri="{BB962C8B-B14F-4D97-AF65-F5344CB8AC3E}">
        <p14:creationId xmlns:p14="http://schemas.microsoft.com/office/powerpoint/2010/main" val="51267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451822" y="129092"/>
            <a:ext cx="8103570" cy="753033"/>
          </a:xfrm>
        </p:spPr>
        <p:txBody>
          <a:bodyPr/>
          <a:lstStyle/>
          <a:p>
            <a:r>
              <a:rPr lang="en-US" dirty="0"/>
              <a:t>Coincident Anomaly Detection (</a:t>
            </a:r>
            <a:r>
              <a:rPr lang="en-US" dirty="0" err="1"/>
              <a:t>CoAD</a:t>
            </a:r>
            <a:r>
              <a:rPr lang="en-US" dirty="0"/>
              <a:t>)</a:t>
            </a:r>
          </a:p>
        </p:txBody>
      </p:sp>
      <p:sp>
        <p:nvSpPr>
          <p:cNvPr id="35" name="Slide Number Placeholder 6"/>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38</a:t>
            </a:fld>
            <a:endParaRPr lang="en-US" sz="1200" dirty="0"/>
          </a:p>
        </p:txBody>
      </p:sp>
      <p:sp>
        <p:nvSpPr>
          <p:cNvPr id="16" name="TextBox 15">
            <a:extLst>
              <a:ext uri="{FF2B5EF4-FFF2-40B4-BE49-F238E27FC236}">
                <a16:creationId xmlns:a16="http://schemas.microsoft.com/office/drawing/2014/main" id="{2C089D7D-67A7-342D-5085-8795693351A0}"/>
              </a:ext>
            </a:extLst>
          </p:cNvPr>
          <p:cNvSpPr txBox="1"/>
          <p:nvPr/>
        </p:nvSpPr>
        <p:spPr>
          <a:xfrm>
            <a:off x="304800" y="1447800"/>
            <a:ext cx="7045518" cy="369332"/>
          </a:xfrm>
          <a:prstGeom prst="rect">
            <a:avLst/>
          </a:prstGeom>
          <a:noFill/>
        </p:spPr>
        <p:txBody>
          <a:bodyPr wrap="none" rtlCol="0">
            <a:spAutoFit/>
          </a:bodyPr>
          <a:lstStyle/>
          <a:p>
            <a:r>
              <a:rPr lang="en-US" dirty="0"/>
              <a:t>Consider two algorithms making predictions on two streams of data</a:t>
            </a:r>
          </a:p>
        </p:txBody>
      </p:sp>
      <p:sp>
        <p:nvSpPr>
          <p:cNvPr id="2" name="TextBox 1">
            <a:extLst>
              <a:ext uri="{FF2B5EF4-FFF2-40B4-BE49-F238E27FC236}">
                <a16:creationId xmlns:a16="http://schemas.microsoft.com/office/drawing/2014/main" id="{B0554B27-9F22-DDD9-4C05-E270231F4AF4}"/>
              </a:ext>
            </a:extLst>
          </p:cNvPr>
          <p:cNvSpPr txBox="1"/>
          <p:nvPr/>
        </p:nvSpPr>
        <p:spPr>
          <a:xfrm>
            <a:off x="304800" y="2007587"/>
            <a:ext cx="7079823" cy="369332"/>
          </a:xfrm>
          <a:prstGeom prst="rect">
            <a:avLst/>
          </a:prstGeom>
          <a:noFill/>
        </p:spPr>
        <p:txBody>
          <a:bodyPr wrap="none" rtlCol="0">
            <a:spAutoFit/>
          </a:bodyPr>
          <a:lstStyle/>
          <a:p>
            <a:r>
              <a:rPr lang="en-US" dirty="0"/>
              <a:t>We estimate </a:t>
            </a:r>
            <a:r>
              <a:rPr lang="en-US" b="1" dirty="0"/>
              <a:t>unlabeled</a:t>
            </a:r>
            <a:r>
              <a:rPr lang="en-US" dirty="0"/>
              <a:t> version of recall/precision from coincidence</a:t>
            </a:r>
          </a:p>
        </p:txBody>
      </p:sp>
      <p:sp>
        <p:nvSpPr>
          <p:cNvPr id="5" name="TextBox 4">
            <a:extLst>
              <a:ext uri="{FF2B5EF4-FFF2-40B4-BE49-F238E27FC236}">
                <a16:creationId xmlns:a16="http://schemas.microsoft.com/office/drawing/2014/main" id="{7C88E026-5078-DB71-574D-C8CF25CF8680}"/>
              </a:ext>
            </a:extLst>
          </p:cNvPr>
          <p:cNvSpPr txBox="1"/>
          <p:nvPr/>
        </p:nvSpPr>
        <p:spPr>
          <a:xfrm>
            <a:off x="304800" y="2526268"/>
            <a:ext cx="6484467" cy="369332"/>
          </a:xfrm>
          <a:prstGeom prst="rect">
            <a:avLst/>
          </a:prstGeom>
          <a:noFill/>
        </p:spPr>
        <p:txBody>
          <a:bodyPr wrap="none" rtlCol="0">
            <a:spAutoFit/>
          </a:bodyPr>
          <a:lstStyle/>
          <a:p>
            <a:r>
              <a:rPr lang="en-US" dirty="0"/>
              <a:t>Estimates can be </a:t>
            </a:r>
            <a:r>
              <a:rPr lang="en-US" b="1" dirty="0"/>
              <a:t>differentiable</a:t>
            </a:r>
            <a:r>
              <a:rPr lang="en-US" dirty="0"/>
              <a:t> </a:t>
            </a:r>
            <a:r>
              <a:rPr lang="en-US" dirty="0">
                <a:sym typeface="Wingdings" pitchFamily="2" charset="2"/>
              </a:rPr>
              <a:t></a:t>
            </a:r>
            <a:r>
              <a:rPr lang="en-US" dirty="0"/>
              <a:t> can train neural networks!</a:t>
            </a:r>
            <a:endParaRPr lang="en-US" b="1" dirty="0"/>
          </a:p>
        </p:txBody>
      </p:sp>
      <p:sp>
        <p:nvSpPr>
          <p:cNvPr id="8" name="TextBox 7">
            <a:extLst>
              <a:ext uri="{FF2B5EF4-FFF2-40B4-BE49-F238E27FC236}">
                <a16:creationId xmlns:a16="http://schemas.microsoft.com/office/drawing/2014/main" id="{2B45D3C7-E666-3069-D28A-DD00D8B5DADA}"/>
              </a:ext>
            </a:extLst>
          </p:cNvPr>
          <p:cNvSpPr txBox="1"/>
          <p:nvPr/>
        </p:nvSpPr>
        <p:spPr>
          <a:xfrm>
            <a:off x="3001050" y="2815891"/>
            <a:ext cx="3788217" cy="369332"/>
          </a:xfrm>
          <a:prstGeom prst="rect">
            <a:avLst/>
          </a:prstGeom>
          <a:noFill/>
        </p:spPr>
        <p:txBody>
          <a:bodyPr wrap="none" rtlCol="0">
            <a:spAutoFit/>
          </a:bodyPr>
          <a:lstStyle/>
          <a:p>
            <a:r>
              <a:rPr lang="en-US" dirty="0"/>
              <a:t>i.e. a loss function, not just a metric</a:t>
            </a:r>
          </a:p>
        </p:txBody>
      </p:sp>
      <p:pic>
        <p:nvPicPr>
          <p:cNvPr id="18" name="Picture 17" descr="Text&#10;&#10;Description automatically generated">
            <a:extLst>
              <a:ext uri="{FF2B5EF4-FFF2-40B4-BE49-F238E27FC236}">
                <a16:creationId xmlns:a16="http://schemas.microsoft.com/office/drawing/2014/main" id="{EBF5F0D9-D960-1B5F-9EE3-EA534202F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5410200"/>
            <a:ext cx="1981200" cy="469900"/>
          </a:xfrm>
          <a:prstGeom prst="rect">
            <a:avLst/>
          </a:prstGeom>
        </p:spPr>
      </p:pic>
      <p:pic>
        <p:nvPicPr>
          <p:cNvPr id="20" name="Picture 19" descr="Text&#10;&#10;Description automatically generated with medium confidence">
            <a:extLst>
              <a:ext uri="{FF2B5EF4-FFF2-40B4-BE49-F238E27FC236}">
                <a16:creationId xmlns:a16="http://schemas.microsoft.com/office/drawing/2014/main" id="{DB0593D1-2528-507C-F747-FB43C7F74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440" y="5254809"/>
            <a:ext cx="2590800" cy="723900"/>
          </a:xfrm>
          <a:prstGeom prst="rect">
            <a:avLst/>
          </a:prstGeom>
        </p:spPr>
      </p:pic>
      <p:pic>
        <p:nvPicPr>
          <p:cNvPr id="21" name="Picture 20">
            <a:extLst>
              <a:ext uri="{FF2B5EF4-FFF2-40B4-BE49-F238E27FC236}">
                <a16:creationId xmlns:a16="http://schemas.microsoft.com/office/drawing/2014/main" id="{99B0EE6E-C6AF-3096-7063-7DF4E76E6B12}"/>
              </a:ext>
            </a:extLst>
          </p:cNvPr>
          <p:cNvPicPr>
            <a:picLocks noChangeAspect="1"/>
          </p:cNvPicPr>
          <p:nvPr/>
        </p:nvPicPr>
        <p:blipFill>
          <a:blip r:embed="rId4"/>
          <a:stretch>
            <a:fillRect/>
          </a:stretch>
        </p:blipFill>
        <p:spPr>
          <a:xfrm>
            <a:off x="457200" y="4054536"/>
            <a:ext cx="6406142" cy="785066"/>
          </a:xfrm>
          <a:prstGeom prst="rect">
            <a:avLst/>
          </a:prstGeom>
        </p:spPr>
      </p:pic>
      <p:sp>
        <p:nvSpPr>
          <p:cNvPr id="22" name="TextBox 21">
            <a:extLst>
              <a:ext uri="{FF2B5EF4-FFF2-40B4-BE49-F238E27FC236}">
                <a16:creationId xmlns:a16="http://schemas.microsoft.com/office/drawing/2014/main" id="{852BFF7B-2BAF-2921-2DC9-0D39F0FE5B2C}"/>
              </a:ext>
            </a:extLst>
          </p:cNvPr>
          <p:cNvSpPr txBox="1"/>
          <p:nvPr/>
        </p:nvSpPr>
        <p:spPr>
          <a:xfrm>
            <a:off x="451822" y="3429000"/>
            <a:ext cx="6365845" cy="369332"/>
          </a:xfrm>
          <a:prstGeom prst="rect">
            <a:avLst/>
          </a:prstGeom>
          <a:noFill/>
        </p:spPr>
        <p:txBody>
          <a:bodyPr wrap="none" rtlCol="0">
            <a:spAutoFit/>
          </a:bodyPr>
          <a:lstStyle/>
          <a:p>
            <a:r>
              <a:rPr lang="en-US" dirty="0"/>
              <a:t>Formally the loss function is defined for NN outputs </a:t>
            </a:r>
            <a:r>
              <a:rPr lang="en-US" i="1" dirty="0"/>
              <a:t>             </a:t>
            </a:r>
            <a:r>
              <a:rPr lang="en-US" dirty="0"/>
              <a:t>:</a:t>
            </a:r>
          </a:p>
        </p:txBody>
      </p:sp>
      <p:grpSp>
        <p:nvGrpSpPr>
          <p:cNvPr id="33" name="Group 32">
            <a:extLst>
              <a:ext uri="{FF2B5EF4-FFF2-40B4-BE49-F238E27FC236}">
                <a16:creationId xmlns:a16="http://schemas.microsoft.com/office/drawing/2014/main" id="{614092BF-2F9C-7C7F-25DB-33E640AC5049}"/>
              </a:ext>
            </a:extLst>
          </p:cNvPr>
          <p:cNvGrpSpPr/>
          <p:nvPr/>
        </p:nvGrpSpPr>
        <p:grpSpPr>
          <a:xfrm>
            <a:off x="2393774" y="6159469"/>
            <a:ext cx="2559226" cy="338554"/>
            <a:chOff x="2393774" y="6159469"/>
            <a:chExt cx="2559226" cy="338554"/>
          </a:xfrm>
        </p:grpSpPr>
        <p:sp>
          <p:nvSpPr>
            <p:cNvPr id="23" name="TextBox 22">
              <a:extLst>
                <a:ext uri="{FF2B5EF4-FFF2-40B4-BE49-F238E27FC236}">
                  <a16:creationId xmlns:a16="http://schemas.microsoft.com/office/drawing/2014/main" id="{FE68C291-5F77-64A0-23D1-E5339A721D83}"/>
                </a:ext>
              </a:extLst>
            </p:cNvPr>
            <p:cNvSpPr txBox="1"/>
            <p:nvPr/>
          </p:nvSpPr>
          <p:spPr>
            <a:xfrm>
              <a:off x="2496878" y="6159469"/>
              <a:ext cx="2456122" cy="338554"/>
            </a:xfrm>
            <a:prstGeom prst="rect">
              <a:avLst/>
            </a:prstGeom>
            <a:noFill/>
          </p:spPr>
          <p:txBody>
            <a:bodyPr wrap="none" rtlCol="0">
              <a:spAutoFit/>
            </a:bodyPr>
            <a:lstStyle/>
            <a:p>
              <a:r>
                <a:rPr lang="en-US" sz="1600" dirty="0"/>
                <a:t>: Estimated anomaly rate</a:t>
              </a:r>
            </a:p>
          </p:txBody>
        </p:sp>
        <p:pic>
          <p:nvPicPr>
            <p:cNvPr id="24" name="Picture 23">
              <a:extLst>
                <a:ext uri="{FF2B5EF4-FFF2-40B4-BE49-F238E27FC236}">
                  <a16:creationId xmlns:a16="http://schemas.microsoft.com/office/drawing/2014/main" id="{BF33169E-685A-F171-1C41-9DAE36FD44E1}"/>
                </a:ext>
              </a:extLst>
            </p:cNvPr>
            <p:cNvPicPr>
              <a:picLocks noChangeAspect="1"/>
            </p:cNvPicPr>
            <p:nvPr/>
          </p:nvPicPr>
          <p:blipFill>
            <a:blip r:embed="rId5"/>
            <a:stretch>
              <a:fillRect/>
            </a:stretch>
          </p:blipFill>
          <p:spPr>
            <a:xfrm>
              <a:off x="2393774" y="6269272"/>
              <a:ext cx="187159" cy="149727"/>
            </a:xfrm>
            <a:prstGeom prst="rect">
              <a:avLst/>
            </a:prstGeom>
          </p:spPr>
        </p:pic>
      </p:grpSp>
      <p:grpSp>
        <p:nvGrpSpPr>
          <p:cNvPr id="32" name="Group 31">
            <a:extLst>
              <a:ext uri="{FF2B5EF4-FFF2-40B4-BE49-F238E27FC236}">
                <a16:creationId xmlns:a16="http://schemas.microsoft.com/office/drawing/2014/main" id="{0B695628-8039-E5B6-24E4-04ECD0A16E51}"/>
              </a:ext>
            </a:extLst>
          </p:cNvPr>
          <p:cNvGrpSpPr/>
          <p:nvPr/>
        </p:nvGrpSpPr>
        <p:grpSpPr>
          <a:xfrm>
            <a:off x="5236289" y="6172200"/>
            <a:ext cx="3755311" cy="369856"/>
            <a:chOff x="5236289" y="6172200"/>
            <a:chExt cx="3755311" cy="369856"/>
          </a:xfrm>
        </p:grpSpPr>
        <p:pic>
          <p:nvPicPr>
            <p:cNvPr id="25" name="Picture 24">
              <a:extLst>
                <a:ext uri="{FF2B5EF4-FFF2-40B4-BE49-F238E27FC236}">
                  <a16:creationId xmlns:a16="http://schemas.microsoft.com/office/drawing/2014/main" id="{B84A4A0E-5687-3395-92AD-8574A29EFFEA}"/>
                </a:ext>
              </a:extLst>
            </p:cNvPr>
            <p:cNvPicPr>
              <a:picLocks noChangeAspect="1"/>
            </p:cNvPicPr>
            <p:nvPr/>
          </p:nvPicPr>
          <p:blipFill>
            <a:blip r:embed="rId6"/>
            <a:stretch>
              <a:fillRect/>
            </a:stretch>
          </p:blipFill>
          <p:spPr>
            <a:xfrm>
              <a:off x="5236289" y="6237255"/>
              <a:ext cx="181811" cy="304801"/>
            </a:xfrm>
            <a:prstGeom prst="rect">
              <a:avLst/>
            </a:prstGeom>
          </p:spPr>
        </p:pic>
        <p:sp>
          <p:nvSpPr>
            <p:cNvPr id="26" name="TextBox 25">
              <a:extLst>
                <a:ext uri="{FF2B5EF4-FFF2-40B4-BE49-F238E27FC236}">
                  <a16:creationId xmlns:a16="http://schemas.microsoft.com/office/drawing/2014/main" id="{DDD88DB0-D02A-1A54-3F8C-D9891B825D2C}"/>
                </a:ext>
              </a:extLst>
            </p:cNvPr>
            <p:cNvSpPr txBox="1"/>
            <p:nvPr/>
          </p:nvSpPr>
          <p:spPr>
            <a:xfrm>
              <a:off x="5330533" y="6172200"/>
              <a:ext cx="3661067" cy="338554"/>
            </a:xfrm>
            <a:prstGeom prst="rect">
              <a:avLst/>
            </a:prstGeom>
            <a:noFill/>
          </p:spPr>
          <p:txBody>
            <a:bodyPr wrap="none" rtlCol="0">
              <a:spAutoFit/>
            </a:bodyPr>
            <a:lstStyle/>
            <a:p>
              <a:r>
                <a:rPr lang="en-US" sz="1600" dirty="0"/>
                <a:t>: Weighting factor (recall vs. precision)</a:t>
              </a:r>
            </a:p>
          </p:txBody>
        </p:sp>
      </p:grpSp>
      <p:sp>
        <p:nvSpPr>
          <p:cNvPr id="28" name="TextBox 27">
            <a:extLst>
              <a:ext uri="{FF2B5EF4-FFF2-40B4-BE49-F238E27FC236}">
                <a16:creationId xmlns:a16="http://schemas.microsoft.com/office/drawing/2014/main" id="{BCF482F5-1B27-0DB8-B0F1-92C92E01E2DB}"/>
              </a:ext>
            </a:extLst>
          </p:cNvPr>
          <p:cNvSpPr txBox="1"/>
          <p:nvPr/>
        </p:nvSpPr>
        <p:spPr>
          <a:xfrm>
            <a:off x="2218220" y="5438158"/>
            <a:ext cx="1409360" cy="338554"/>
          </a:xfrm>
          <a:prstGeom prst="rect">
            <a:avLst/>
          </a:prstGeom>
          <a:noFill/>
        </p:spPr>
        <p:txBody>
          <a:bodyPr wrap="none" rtlCol="0">
            <a:spAutoFit/>
          </a:bodyPr>
          <a:lstStyle/>
          <a:p>
            <a:r>
              <a:rPr lang="en-US" sz="1600" dirty="0"/>
              <a:t>: red star rate</a:t>
            </a:r>
          </a:p>
        </p:txBody>
      </p:sp>
      <p:sp>
        <p:nvSpPr>
          <p:cNvPr id="29" name="TextBox 28">
            <a:extLst>
              <a:ext uri="{FF2B5EF4-FFF2-40B4-BE49-F238E27FC236}">
                <a16:creationId xmlns:a16="http://schemas.microsoft.com/office/drawing/2014/main" id="{61726A9D-E7F0-A9B9-A43E-DAD324069CCC}"/>
              </a:ext>
            </a:extLst>
          </p:cNvPr>
          <p:cNvSpPr txBox="1"/>
          <p:nvPr/>
        </p:nvSpPr>
        <p:spPr>
          <a:xfrm>
            <a:off x="6979569" y="5403850"/>
            <a:ext cx="1917000" cy="338554"/>
          </a:xfrm>
          <a:prstGeom prst="rect">
            <a:avLst/>
          </a:prstGeom>
          <a:noFill/>
        </p:spPr>
        <p:txBody>
          <a:bodyPr wrap="none" rtlCol="0">
            <a:spAutoFit/>
          </a:bodyPr>
          <a:lstStyle/>
          <a:p>
            <a:r>
              <a:rPr lang="en-US" sz="1600" dirty="0"/>
              <a:t>: estimated FP rate</a:t>
            </a:r>
          </a:p>
        </p:txBody>
      </p:sp>
      <p:pic>
        <p:nvPicPr>
          <p:cNvPr id="31" name="Picture 30" descr="Shape&#10;&#10;Description automatically generated with low confidence">
            <a:extLst>
              <a:ext uri="{FF2B5EF4-FFF2-40B4-BE49-F238E27FC236}">
                <a16:creationId xmlns:a16="http://schemas.microsoft.com/office/drawing/2014/main" id="{28A556E1-9043-9918-E34E-EE2A65B831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6076949"/>
            <a:ext cx="1612900" cy="571500"/>
          </a:xfrm>
          <a:prstGeom prst="rect">
            <a:avLst/>
          </a:prstGeom>
        </p:spPr>
      </p:pic>
      <p:pic>
        <p:nvPicPr>
          <p:cNvPr id="36" name="Picture 35">
            <a:extLst>
              <a:ext uri="{FF2B5EF4-FFF2-40B4-BE49-F238E27FC236}">
                <a16:creationId xmlns:a16="http://schemas.microsoft.com/office/drawing/2014/main" id="{DF6CC421-9E8F-684C-89F5-21F639690AB6}"/>
              </a:ext>
            </a:extLst>
          </p:cNvPr>
          <p:cNvPicPr>
            <a:picLocks noChangeAspect="1"/>
          </p:cNvPicPr>
          <p:nvPr/>
        </p:nvPicPr>
        <p:blipFill>
          <a:blip r:embed="rId8"/>
          <a:stretch>
            <a:fillRect/>
          </a:stretch>
        </p:blipFill>
        <p:spPr>
          <a:xfrm>
            <a:off x="5765800" y="3429000"/>
            <a:ext cx="787400" cy="330013"/>
          </a:xfrm>
          <a:prstGeom prst="rect">
            <a:avLst/>
          </a:prstGeom>
        </p:spPr>
      </p:pic>
    </p:spTree>
    <p:extLst>
      <p:ext uri="{BB962C8B-B14F-4D97-AF65-F5344CB8AC3E}">
        <p14:creationId xmlns:p14="http://schemas.microsoft.com/office/powerpoint/2010/main" val="2632072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451822" y="129092"/>
            <a:ext cx="8103570" cy="753033"/>
          </a:xfrm>
        </p:spPr>
        <p:txBody>
          <a:bodyPr/>
          <a:lstStyle/>
          <a:p>
            <a:r>
              <a:rPr lang="en-US" dirty="0" err="1"/>
              <a:t>CoAD</a:t>
            </a:r>
            <a:r>
              <a:rPr lang="en-US" dirty="0"/>
              <a:t> for RF Station Faults</a:t>
            </a:r>
          </a:p>
        </p:txBody>
      </p:sp>
      <p:sp>
        <p:nvSpPr>
          <p:cNvPr id="35" name="Slide Number Placeholder 6"/>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39</a:t>
            </a:fld>
            <a:endParaRPr lang="en-US" sz="1200" dirty="0"/>
          </a:p>
        </p:txBody>
      </p:sp>
      <p:pic>
        <p:nvPicPr>
          <p:cNvPr id="2" name="Picture 1">
            <a:extLst>
              <a:ext uri="{FF2B5EF4-FFF2-40B4-BE49-F238E27FC236}">
                <a16:creationId xmlns:a16="http://schemas.microsoft.com/office/drawing/2014/main" id="{96262FF8-B13B-D65E-1A3F-4F1E2D616D8E}"/>
              </a:ext>
            </a:extLst>
          </p:cNvPr>
          <p:cNvPicPr>
            <a:picLocks noChangeAspect="1"/>
          </p:cNvPicPr>
          <p:nvPr/>
        </p:nvPicPr>
        <p:blipFill>
          <a:blip r:embed="rId2"/>
          <a:stretch>
            <a:fillRect/>
          </a:stretch>
        </p:blipFill>
        <p:spPr>
          <a:xfrm>
            <a:off x="4762" y="4517065"/>
            <a:ext cx="4377689" cy="2036134"/>
          </a:xfrm>
          <a:prstGeom prst="rect">
            <a:avLst/>
          </a:prstGeom>
        </p:spPr>
      </p:pic>
      <p:pic>
        <p:nvPicPr>
          <p:cNvPr id="4" name="Picture 3">
            <a:extLst>
              <a:ext uri="{FF2B5EF4-FFF2-40B4-BE49-F238E27FC236}">
                <a16:creationId xmlns:a16="http://schemas.microsoft.com/office/drawing/2014/main" id="{AA30A8A7-1C4D-4427-531E-1BC2B0B63945}"/>
              </a:ext>
            </a:extLst>
          </p:cNvPr>
          <p:cNvPicPr>
            <a:picLocks noChangeAspect="1"/>
          </p:cNvPicPr>
          <p:nvPr/>
        </p:nvPicPr>
        <p:blipFill>
          <a:blip r:embed="rId3"/>
          <a:stretch>
            <a:fillRect/>
          </a:stretch>
        </p:blipFill>
        <p:spPr>
          <a:xfrm>
            <a:off x="4629357" y="4556260"/>
            <a:ext cx="4298632" cy="1996939"/>
          </a:xfrm>
          <a:prstGeom prst="rect">
            <a:avLst/>
          </a:prstGeom>
        </p:spPr>
      </p:pic>
      <p:pic>
        <p:nvPicPr>
          <p:cNvPr id="37" name="Picture 36">
            <a:extLst>
              <a:ext uri="{FF2B5EF4-FFF2-40B4-BE49-F238E27FC236}">
                <a16:creationId xmlns:a16="http://schemas.microsoft.com/office/drawing/2014/main" id="{F57C8713-44FD-B5D3-E401-0994926B22D2}"/>
              </a:ext>
            </a:extLst>
          </p:cNvPr>
          <p:cNvPicPr>
            <a:picLocks noChangeAspect="1"/>
          </p:cNvPicPr>
          <p:nvPr/>
        </p:nvPicPr>
        <p:blipFill>
          <a:blip r:embed="rId4"/>
          <a:stretch>
            <a:fillRect/>
          </a:stretch>
        </p:blipFill>
        <p:spPr>
          <a:xfrm>
            <a:off x="2133600" y="2301740"/>
            <a:ext cx="1463114" cy="753033"/>
          </a:xfrm>
          <a:prstGeom prst="rect">
            <a:avLst/>
          </a:prstGeom>
        </p:spPr>
      </p:pic>
      <p:sp>
        <p:nvSpPr>
          <p:cNvPr id="38" name="TextBox 37">
            <a:extLst>
              <a:ext uri="{FF2B5EF4-FFF2-40B4-BE49-F238E27FC236}">
                <a16:creationId xmlns:a16="http://schemas.microsoft.com/office/drawing/2014/main" id="{B0F82FB7-2A82-122D-8E4C-5D4CEC51C081}"/>
              </a:ext>
            </a:extLst>
          </p:cNvPr>
          <p:cNvSpPr txBox="1"/>
          <p:nvPr/>
        </p:nvSpPr>
        <p:spPr>
          <a:xfrm>
            <a:off x="685800" y="2385125"/>
            <a:ext cx="1463115" cy="584775"/>
          </a:xfrm>
          <a:prstGeom prst="rect">
            <a:avLst/>
          </a:prstGeom>
          <a:noFill/>
        </p:spPr>
        <p:txBody>
          <a:bodyPr wrap="square" rtlCol="0">
            <a:spAutoFit/>
          </a:bodyPr>
          <a:lstStyle/>
          <a:p>
            <a:pPr algn="ctr"/>
            <a:r>
              <a:rPr lang="en-US" sz="1600" dirty="0"/>
              <a:t>RF Station data</a:t>
            </a:r>
          </a:p>
        </p:txBody>
      </p:sp>
      <p:sp>
        <p:nvSpPr>
          <p:cNvPr id="39" name="Rounded Rectangle 38">
            <a:extLst>
              <a:ext uri="{FF2B5EF4-FFF2-40B4-BE49-F238E27FC236}">
                <a16:creationId xmlns:a16="http://schemas.microsoft.com/office/drawing/2014/main" id="{DF1E10FC-92C8-5FB5-FB5F-6C1D9C015355}"/>
              </a:ext>
            </a:extLst>
          </p:cNvPr>
          <p:cNvSpPr/>
          <p:nvPr/>
        </p:nvSpPr>
        <p:spPr>
          <a:xfrm>
            <a:off x="843235" y="2301740"/>
            <a:ext cx="1143000" cy="7530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D939BBB9-315D-388F-74F5-1AAFFEA36E4C}"/>
              </a:ext>
            </a:extLst>
          </p:cNvPr>
          <p:cNvSpPr/>
          <p:nvPr/>
        </p:nvSpPr>
        <p:spPr>
          <a:xfrm>
            <a:off x="838200" y="3384692"/>
            <a:ext cx="1143000" cy="7530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56F6A4B-5B66-25A7-B051-F9535816DD66}"/>
              </a:ext>
            </a:extLst>
          </p:cNvPr>
          <p:cNvSpPr txBox="1"/>
          <p:nvPr/>
        </p:nvSpPr>
        <p:spPr>
          <a:xfrm>
            <a:off x="914401" y="3476749"/>
            <a:ext cx="990599" cy="584775"/>
          </a:xfrm>
          <a:prstGeom prst="rect">
            <a:avLst/>
          </a:prstGeom>
          <a:noFill/>
          <a:ln>
            <a:noFill/>
          </a:ln>
        </p:spPr>
        <p:txBody>
          <a:bodyPr wrap="square" rtlCol="0">
            <a:spAutoFit/>
          </a:bodyPr>
          <a:lstStyle/>
          <a:p>
            <a:pPr algn="ctr"/>
            <a:r>
              <a:rPr lang="en-US" sz="1600" dirty="0"/>
              <a:t>Beam Data</a:t>
            </a:r>
          </a:p>
        </p:txBody>
      </p:sp>
      <p:pic>
        <p:nvPicPr>
          <p:cNvPr id="42" name="Picture 41">
            <a:extLst>
              <a:ext uri="{FF2B5EF4-FFF2-40B4-BE49-F238E27FC236}">
                <a16:creationId xmlns:a16="http://schemas.microsoft.com/office/drawing/2014/main" id="{A1FBAC9F-8D11-25F1-ED1E-C98D5273D428}"/>
              </a:ext>
            </a:extLst>
          </p:cNvPr>
          <p:cNvPicPr>
            <a:picLocks noChangeAspect="1"/>
          </p:cNvPicPr>
          <p:nvPr/>
        </p:nvPicPr>
        <p:blipFill>
          <a:blip r:embed="rId4"/>
          <a:stretch>
            <a:fillRect/>
          </a:stretch>
        </p:blipFill>
        <p:spPr>
          <a:xfrm>
            <a:off x="2133600" y="3353484"/>
            <a:ext cx="1463114" cy="753033"/>
          </a:xfrm>
          <a:prstGeom prst="rect">
            <a:avLst/>
          </a:prstGeom>
        </p:spPr>
      </p:pic>
      <p:cxnSp>
        <p:nvCxnSpPr>
          <p:cNvPr id="44" name="Straight Arrow Connector 43">
            <a:extLst>
              <a:ext uri="{FF2B5EF4-FFF2-40B4-BE49-F238E27FC236}">
                <a16:creationId xmlns:a16="http://schemas.microsoft.com/office/drawing/2014/main" id="{CD143FEA-54CB-3C12-4DC5-1B87D7178B63}"/>
              </a:ext>
            </a:extLst>
          </p:cNvPr>
          <p:cNvCxnSpPr>
            <a:cxnSpLocks/>
          </p:cNvCxnSpPr>
          <p:nvPr/>
        </p:nvCxnSpPr>
        <p:spPr>
          <a:xfrm>
            <a:off x="3657600" y="3769136"/>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0A10418-D2CE-BC22-774F-D01438B904B2}"/>
              </a:ext>
            </a:extLst>
          </p:cNvPr>
          <p:cNvCxnSpPr>
            <a:cxnSpLocks/>
          </p:cNvCxnSpPr>
          <p:nvPr/>
        </p:nvCxnSpPr>
        <p:spPr>
          <a:xfrm>
            <a:off x="3729791" y="2707937"/>
            <a:ext cx="5374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3F02CAE7-E081-F85C-12EA-53504D223FFF}"/>
              </a:ext>
            </a:extLst>
          </p:cNvPr>
          <p:cNvSpPr/>
          <p:nvPr/>
        </p:nvSpPr>
        <p:spPr>
          <a:xfrm>
            <a:off x="6152876" y="2897260"/>
            <a:ext cx="1610479" cy="7530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003A1ED-BD76-471E-8574-98D3CDC1CDE9}"/>
              </a:ext>
            </a:extLst>
          </p:cNvPr>
          <p:cNvSpPr txBox="1"/>
          <p:nvPr/>
        </p:nvSpPr>
        <p:spPr>
          <a:xfrm>
            <a:off x="6105045" y="2981388"/>
            <a:ext cx="1743555" cy="584775"/>
          </a:xfrm>
          <a:prstGeom prst="rect">
            <a:avLst/>
          </a:prstGeom>
          <a:noFill/>
        </p:spPr>
        <p:txBody>
          <a:bodyPr wrap="square" rtlCol="0">
            <a:spAutoFit/>
          </a:bodyPr>
          <a:lstStyle/>
          <a:p>
            <a:pPr algn="ctr"/>
            <a:r>
              <a:rPr lang="en-US" sz="1600" dirty="0"/>
              <a:t>Estimated precision/recall</a:t>
            </a:r>
          </a:p>
        </p:txBody>
      </p:sp>
      <p:sp>
        <p:nvSpPr>
          <p:cNvPr id="49" name="TextBox 48">
            <a:extLst>
              <a:ext uri="{FF2B5EF4-FFF2-40B4-BE49-F238E27FC236}">
                <a16:creationId xmlns:a16="http://schemas.microsoft.com/office/drawing/2014/main" id="{5980284E-BB25-D7F6-DA5B-9D16E5576165}"/>
              </a:ext>
            </a:extLst>
          </p:cNvPr>
          <p:cNvSpPr txBox="1"/>
          <p:nvPr/>
        </p:nvSpPr>
        <p:spPr>
          <a:xfrm>
            <a:off x="304800" y="1447800"/>
            <a:ext cx="3762568" cy="369332"/>
          </a:xfrm>
          <a:prstGeom prst="rect">
            <a:avLst/>
          </a:prstGeom>
          <a:noFill/>
        </p:spPr>
        <p:txBody>
          <a:bodyPr wrap="none" rtlCol="0">
            <a:spAutoFit/>
          </a:bodyPr>
          <a:lstStyle/>
          <a:p>
            <a:r>
              <a:rPr lang="en-US" dirty="0"/>
              <a:t>Implementation for RF station task:</a:t>
            </a:r>
          </a:p>
        </p:txBody>
      </p:sp>
      <p:sp>
        <p:nvSpPr>
          <p:cNvPr id="50" name="TextBox 49">
            <a:extLst>
              <a:ext uri="{FF2B5EF4-FFF2-40B4-BE49-F238E27FC236}">
                <a16:creationId xmlns:a16="http://schemas.microsoft.com/office/drawing/2014/main" id="{7BD8E091-22CF-48E6-3449-35C1EFC23812}"/>
              </a:ext>
            </a:extLst>
          </p:cNvPr>
          <p:cNvSpPr txBox="1"/>
          <p:nvPr/>
        </p:nvSpPr>
        <p:spPr>
          <a:xfrm>
            <a:off x="2162720" y="2059958"/>
            <a:ext cx="1223412" cy="369332"/>
          </a:xfrm>
          <a:prstGeom prst="rect">
            <a:avLst/>
          </a:prstGeom>
          <a:solidFill>
            <a:schemeClr val="bg1"/>
          </a:solidFill>
        </p:spPr>
        <p:txBody>
          <a:bodyPr wrap="none" rtlCol="0">
            <a:spAutoFit/>
          </a:bodyPr>
          <a:lstStyle/>
          <a:p>
            <a:r>
              <a:rPr lang="en-US" dirty="0"/>
              <a:t>Network 1</a:t>
            </a:r>
          </a:p>
        </p:txBody>
      </p:sp>
      <p:sp>
        <p:nvSpPr>
          <p:cNvPr id="51" name="TextBox 50">
            <a:extLst>
              <a:ext uri="{FF2B5EF4-FFF2-40B4-BE49-F238E27FC236}">
                <a16:creationId xmlns:a16="http://schemas.microsoft.com/office/drawing/2014/main" id="{30BB2573-4358-C780-8197-32690162544D}"/>
              </a:ext>
            </a:extLst>
          </p:cNvPr>
          <p:cNvSpPr txBox="1"/>
          <p:nvPr/>
        </p:nvSpPr>
        <p:spPr>
          <a:xfrm>
            <a:off x="2186063" y="3135868"/>
            <a:ext cx="1223412" cy="369332"/>
          </a:xfrm>
          <a:prstGeom prst="rect">
            <a:avLst/>
          </a:prstGeom>
          <a:solidFill>
            <a:schemeClr val="bg1"/>
          </a:solidFill>
        </p:spPr>
        <p:txBody>
          <a:bodyPr wrap="none" rtlCol="0">
            <a:spAutoFit/>
          </a:bodyPr>
          <a:lstStyle/>
          <a:p>
            <a:r>
              <a:rPr lang="en-US" dirty="0"/>
              <a:t>Network 2</a:t>
            </a:r>
          </a:p>
        </p:txBody>
      </p:sp>
      <p:sp>
        <p:nvSpPr>
          <p:cNvPr id="52" name="TextBox 51">
            <a:extLst>
              <a:ext uri="{FF2B5EF4-FFF2-40B4-BE49-F238E27FC236}">
                <a16:creationId xmlns:a16="http://schemas.microsoft.com/office/drawing/2014/main" id="{C68432BB-E3C2-F88D-44C2-D3F5029F951B}"/>
              </a:ext>
            </a:extLst>
          </p:cNvPr>
          <p:cNvSpPr txBox="1"/>
          <p:nvPr/>
        </p:nvSpPr>
        <p:spPr>
          <a:xfrm>
            <a:off x="5996063" y="2173069"/>
            <a:ext cx="2004937" cy="646331"/>
          </a:xfrm>
          <a:prstGeom prst="rect">
            <a:avLst/>
          </a:prstGeom>
          <a:solidFill>
            <a:schemeClr val="bg1"/>
          </a:solidFill>
        </p:spPr>
        <p:txBody>
          <a:bodyPr wrap="square" rtlCol="0">
            <a:spAutoFit/>
          </a:bodyPr>
          <a:lstStyle/>
          <a:p>
            <a:pPr algn="ctr"/>
            <a:r>
              <a:rPr lang="en-US" dirty="0"/>
              <a:t>Unsupervised loss function</a:t>
            </a:r>
          </a:p>
        </p:txBody>
      </p:sp>
      <p:pic>
        <p:nvPicPr>
          <p:cNvPr id="3" name="Picture 2">
            <a:extLst>
              <a:ext uri="{FF2B5EF4-FFF2-40B4-BE49-F238E27FC236}">
                <a16:creationId xmlns:a16="http://schemas.microsoft.com/office/drawing/2014/main" id="{0E6327EB-7EF8-52E5-68DA-FC9C38967436}"/>
              </a:ext>
            </a:extLst>
          </p:cNvPr>
          <p:cNvPicPr>
            <a:picLocks noChangeAspect="1"/>
          </p:cNvPicPr>
          <p:nvPr/>
        </p:nvPicPr>
        <p:blipFill rotWithShape="1">
          <a:blip r:embed="rId5"/>
          <a:srcRect r="94053"/>
          <a:stretch/>
        </p:blipFill>
        <p:spPr>
          <a:xfrm>
            <a:off x="7848600" y="2865227"/>
            <a:ext cx="381000" cy="785066"/>
          </a:xfrm>
          <a:prstGeom prst="rect">
            <a:avLst/>
          </a:prstGeom>
        </p:spPr>
      </p:pic>
      <p:sp>
        <p:nvSpPr>
          <p:cNvPr id="9" name="Rounded Rectangle 8">
            <a:extLst>
              <a:ext uri="{FF2B5EF4-FFF2-40B4-BE49-F238E27FC236}">
                <a16:creationId xmlns:a16="http://schemas.microsoft.com/office/drawing/2014/main" id="{05084E71-6F7E-C4D3-F039-5A52CBDC255B}"/>
              </a:ext>
            </a:extLst>
          </p:cNvPr>
          <p:cNvSpPr/>
          <p:nvPr/>
        </p:nvSpPr>
        <p:spPr>
          <a:xfrm>
            <a:off x="4433119" y="3348850"/>
            <a:ext cx="1116847" cy="7530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3B01786-C01B-E084-5FAF-1D2F568FBB2A}"/>
              </a:ext>
            </a:extLst>
          </p:cNvPr>
          <p:cNvSpPr txBox="1"/>
          <p:nvPr/>
        </p:nvSpPr>
        <p:spPr>
          <a:xfrm>
            <a:off x="4385289" y="3432978"/>
            <a:ext cx="1223876" cy="584775"/>
          </a:xfrm>
          <a:prstGeom prst="rect">
            <a:avLst/>
          </a:prstGeom>
          <a:noFill/>
        </p:spPr>
        <p:txBody>
          <a:bodyPr wrap="square" rtlCol="0">
            <a:spAutoFit/>
          </a:bodyPr>
          <a:lstStyle/>
          <a:p>
            <a:pPr algn="ctr"/>
            <a:r>
              <a:rPr lang="en-US" sz="1600" dirty="0"/>
              <a:t>Anomaly confidence</a:t>
            </a:r>
          </a:p>
        </p:txBody>
      </p:sp>
      <p:sp>
        <p:nvSpPr>
          <p:cNvPr id="12" name="Rounded Rectangle 11">
            <a:extLst>
              <a:ext uri="{FF2B5EF4-FFF2-40B4-BE49-F238E27FC236}">
                <a16:creationId xmlns:a16="http://schemas.microsoft.com/office/drawing/2014/main" id="{815C4269-F5BE-3226-A3FD-5793F798692E}"/>
              </a:ext>
            </a:extLst>
          </p:cNvPr>
          <p:cNvSpPr/>
          <p:nvPr/>
        </p:nvSpPr>
        <p:spPr>
          <a:xfrm>
            <a:off x="4385289" y="2291016"/>
            <a:ext cx="1116847" cy="7530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6663BDC-7D1E-AF7A-C9B2-A493747E560A}"/>
              </a:ext>
            </a:extLst>
          </p:cNvPr>
          <p:cNvSpPr txBox="1"/>
          <p:nvPr/>
        </p:nvSpPr>
        <p:spPr>
          <a:xfrm>
            <a:off x="4337459" y="2375144"/>
            <a:ext cx="1223876" cy="584775"/>
          </a:xfrm>
          <a:prstGeom prst="rect">
            <a:avLst/>
          </a:prstGeom>
          <a:noFill/>
        </p:spPr>
        <p:txBody>
          <a:bodyPr wrap="square" rtlCol="0">
            <a:spAutoFit/>
          </a:bodyPr>
          <a:lstStyle/>
          <a:p>
            <a:pPr algn="ctr"/>
            <a:r>
              <a:rPr lang="en-US" sz="1600" dirty="0"/>
              <a:t>Anomaly confidence</a:t>
            </a:r>
          </a:p>
        </p:txBody>
      </p:sp>
      <p:cxnSp>
        <p:nvCxnSpPr>
          <p:cNvPr id="14" name="Straight Arrow Connector 13">
            <a:extLst>
              <a:ext uri="{FF2B5EF4-FFF2-40B4-BE49-F238E27FC236}">
                <a16:creationId xmlns:a16="http://schemas.microsoft.com/office/drawing/2014/main" id="{0FBB6BF3-4E1B-ABD5-A0B6-ACADF8FE505A}"/>
              </a:ext>
            </a:extLst>
          </p:cNvPr>
          <p:cNvCxnSpPr>
            <a:cxnSpLocks/>
            <a:endCxn id="48" idx="1"/>
          </p:cNvCxnSpPr>
          <p:nvPr/>
        </p:nvCxnSpPr>
        <p:spPr>
          <a:xfrm>
            <a:off x="5561335" y="2713863"/>
            <a:ext cx="543710" cy="559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0C49AD6-CACF-2A63-B7E5-402FB1195249}"/>
              </a:ext>
            </a:extLst>
          </p:cNvPr>
          <p:cNvCxnSpPr>
            <a:cxnSpLocks/>
            <a:stCxn id="10" idx="3"/>
            <a:endCxn id="48" idx="1"/>
          </p:cNvCxnSpPr>
          <p:nvPr/>
        </p:nvCxnSpPr>
        <p:spPr>
          <a:xfrm flipV="1">
            <a:off x="5609165" y="3273776"/>
            <a:ext cx="495880" cy="451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502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Surrogate Models: Motivation</a:t>
            </a:r>
          </a:p>
        </p:txBody>
      </p:sp>
      <p:sp>
        <p:nvSpPr>
          <p:cNvPr id="20" name="TextBox 19"/>
          <p:cNvSpPr txBox="1"/>
          <p:nvPr/>
        </p:nvSpPr>
        <p:spPr>
          <a:xfrm>
            <a:off x="7858431" y="4483015"/>
            <a:ext cx="1393921" cy="646331"/>
          </a:xfrm>
          <a:prstGeom prst="rect">
            <a:avLst/>
          </a:prstGeom>
          <a:noFill/>
        </p:spPr>
        <p:txBody>
          <a:bodyPr wrap="square" rtlCol="0">
            <a:spAutoFit/>
          </a:bodyPr>
          <a:lstStyle/>
          <a:p>
            <a:r>
              <a:rPr lang="en-US" sz="1200" dirty="0"/>
              <a:t>A. </a:t>
            </a:r>
            <a:r>
              <a:rPr lang="en-US" sz="1200" dirty="0" err="1"/>
              <a:t>Edelen</a:t>
            </a:r>
            <a:r>
              <a:rPr lang="en-US" sz="1200" dirty="0"/>
              <a:t> et al, ml4physics, </a:t>
            </a:r>
            <a:r>
              <a:rPr lang="en-US" sz="1200" dirty="0" err="1"/>
              <a:t>NeurIPS</a:t>
            </a:r>
            <a:r>
              <a:rPr lang="en-US" sz="1200" dirty="0"/>
              <a:t>, 2020</a:t>
            </a:r>
          </a:p>
        </p:txBody>
      </p:sp>
      <p:pic>
        <p:nvPicPr>
          <p:cNvPr id="6" name="Picture 5" descr="Screen Shot 2019-11-12 at 6.28.46 PM.png"/>
          <p:cNvPicPr>
            <a:picLocks noChangeAspect="1"/>
          </p:cNvPicPr>
          <p:nvPr/>
        </p:nvPicPr>
        <p:blipFill rotWithShape="1">
          <a:blip r:embed="rId3" cstate="print">
            <a:extLst>
              <a:ext uri="{28A0092B-C50C-407E-A947-70E740481C1C}">
                <a14:useLocalDpi xmlns:a14="http://schemas.microsoft.com/office/drawing/2010/main" val="0"/>
              </a:ext>
            </a:extLst>
          </a:blip>
          <a:srcRect l="53451" t="14618" r="1363" b="61730"/>
          <a:stretch/>
        </p:blipFill>
        <p:spPr>
          <a:xfrm>
            <a:off x="3872667" y="5252456"/>
            <a:ext cx="4876800" cy="1574767"/>
          </a:xfrm>
          <a:prstGeom prst="rect">
            <a:avLst/>
          </a:prstGeom>
        </p:spPr>
      </p:pic>
      <p:sp>
        <p:nvSpPr>
          <p:cNvPr id="13" name="TextBox 12"/>
          <p:cNvSpPr txBox="1"/>
          <p:nvPr/>
        </p:nvSpPr>
        <p:spPr>
          <a:xfrm>
            <a:off x="7772400" y="6519446"/>
            <a:ext cx="963212" cy="307777"/>
          </a:xfrm>
          <a:prstGeom prst="rect">
            <a:avLst/>
          </a:prstGeom>
          <a:noFill/>
        </p:spPr>
        <p:txBody>
          <a:bodyPr wrap="none" rtlCol="0">
            <a:spAutoFit/>
          </a:bodyPr>
          <a:lstStyle/>
          <a:p>
            <a:r>
              <a:rPr lang="en-US" sz="1400" dirty="0"/>
              <a:t>A. </a:t>
            </a:r>
            <a:r>
              <a:rPr lang="en-US" sz="1400" dirty="0" err="1"/>
              <a:t>Edelen</a:t>
            </a:r>
            <a:endParaRPr lang="en-US" sz="1400" dirty="0"/>
          </a:p>
        </p:txBody>
      </p:sp>
      <p:sp>
        <p:nvSpPr>
          <p:cNvPr id="14" name="TextBox 13"/>
          <p:cNvSpPr txBox="1"/>
          <p:nvPr/>
        </p:nvSpPr>
        <p:spPr>
          <a:xfrm>
            <a:off x="45906" y="1844695"/>
            <a:ext cx="9326693" cy="1785104"/>
          </a:xfrm>
          <a:prstGeom prst="rect">
            <a:avLst/>
          </a:prstGeom>
          <a:noFill/>
        </p:spPr>
        <p:txBody>
          <a:bodyPr wrap="square" rtlCol="0">
            <a:spAutoFit/>
          </a:bodyPr>
          <a:lstStyle/>
          <a:p>
            <a:r>
              <a:rPr lang="en-US" sz="2000" dirty="0">
                <a:solidFill>
                  <a:srgbClr val="000000"/>
                </a:solidFill>
              </a:rPr>
              <a:t>Motivation:</a:t>
            </a:r>
          </a:p>
          <a:p>
            <a:pPr marL="342900" indent="-342900">
              <a:buFont typeface="+mj-lt"/>
              <a:buAutoNum type="arabicPeriod"/>
            </a:pPr>
            <a:r>
              <a:rPr lang="en-US" dirty="0">
                <a:solidFill>
                  <a:srgbClr val="000000"/>
                </a:solidFill>
              </a:rPr>
              <a:t>Reduce computational cost: AI models can many orders of magnitude faster!</a:t>
            </a:r>
          </a:p>
          <a:p>
            <a:pPr marL="800053" lvl="1" indent="-342900">
              <a:buFont typeface="Arial" panose="020B0604020202020204" pitchFamily="34" charset="0"/>
              <a:buChar char="•"/>
            </a:pPr>
            <a:r>
              <a:rPr lang="en-US" dirty="0">
                <a:solidFill>
                  <a:srgbClr val="000000"/>
                </a:solidFill>
              </a:rPr>
              <a:t>Note that training is expensive! </a:t>
            </a:r>
            <a:r>
              <a:rPr lang="en-US" dirty="0">
                <a:solidFill>
                  <a:srgbClr val="000000"/>
                </a:solidFill>
                <a:sym typeface="Wingdings" pitchFamily="2" charset="2"/>
              </a:rPr>
              <a:t> </a:t>
            </a:r>
            <a:r>
              <a:rPr lang="en-US" dirty="0">
                <a:solidFill>
                  <a:srgbClr val="000000"/>
                </a:solidFill>
              </a:rPr>
              <a:t>requires running physics simulator and  than training of surrogate</a:t>
            </a:r>
          </a:p>
          <a:p>
            <a:pPr marL="800053" lvl="1" indent="-342900">
              <a:buFont typeface="Arial" panose="020B0604020202020204" pitchFamily="34" charset="0"/>
              <a:buChar char="•"/>
            </a:pPr>
            <a:r>
              <a:rPr lang="en-US" dirty="0">
                <a:solidFill>
                  <a:srgbClr val="000000"/>
                </a:solidFill>
              </a:rPr>
              <a:t>Need frequent use of surrogate to justify </a:t>
            </a:r>
          </a:p>
          <a:p>
            <a:pPr lvl="1"/>
            <a:r>
              <a:rPr lang="en-US" dirty="0">
                <a:solidFill>
                  <a:srgbClr val="000000"/>
                </a:solidFill>
              </a:rPr>
              <a:t>	(“amortization”)</a:t>
            </a:r>
          </a:p>
        </p:txBody>
      </p:sp>
      <p:pic>
        <p:nvPicPr>
          <p:cNvPr id="12" name="Picture 11" descr="Screen Shot 2020-05-08 at 7.17.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4525" y="3150224"/>
            <a:ext cx="2008139" cy="2186180"/>
          </a:xfrm>
          <a:prstGeom prst="rect">
            <a:avLst/>
          </a:prstGeom>
        </p:spPr>
      </p:pic>
      <p:sp>
        <p:nvSpPr>
          <p:cNvPr id="15" name="Slide Number Placeholder 6"/>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4</a:t>
            </a:fld>
            <a:endParaRPr lang="en-US" sz="1200" dirty="0"/>
          </a:p>
        </p:txBody>
      </p:sp>
      <p:sp>
        <p:nvSpPr>
          <p:cNvPr id="3" name="TextBox 2">
            <a:extLst>
              <a:ext uri="{FF2B5EF4-FFF2-40B4-BE49-F238E27FC236}">
                <a16:creationId xmlns:a16="http://schemas.microsoft.com/office/drawing/2014/main" id="{E71AF2C6-951E-ADD6-03AB-8EA1D3C708FA}"/>
              </a:ext>
            </a:extLst>
          </p:cNvPr>
          <p:cNvSpPr txBox="1"/>
          <p:nvPr/>
        </p:nvSpPr>
        <p:spPr>
          <a:xfrm>
            <a:off x="18198" y="1306576"/>
            <a:ext cx="6276142" cy="369332"/>
          </a:xfrm>
          <a:prstGeom prst="rect">
            <a:avLst/>
          </a:prstGeom>
          <a:noFill/>
        </p:spPr>
        <p:txBody>
          <a:bodyPr wrap="none" rtlCol="0">
            <a:spAutoFit/>
          </a:bodyPr>
          <a:lstStyle/>
          <a:p>
            <a:r>
              <a:rPr lang="en-US" dirty="0"/>
              <a:t>Surrogate models: AI approximations of physics simulations</a:t>
            </a:r>
          </a:p>
        </p:txBody>
      </p:sp>
      <p:sp>
        <p:nvSpPr>
          <p:cNvPr id="7" name="TextBox 6">
            <a:extLst>
              <a:ext uri="{FF2B5EF4-FFF2-40B4-BE49-F238E27FC236}">
                <a16:creationId xmlns:a16="http://schemas.microsoft.com/office/drawing/2014/main" id="{6981D329-3F63-E449-497D-62C0E32BF019}"/>
              </a:ext>
            </a:extLst>
          </p:cNvPr>
          <p:cNvSpPr txBox="1"/>
          <p:nvPr/>
        </p:nvSpPr>
        <p:spPr>
          <a:xfrm>
            <a:off x="82216" y="3745982"/>
            <a:ext cx="4821380" cy="1754326"/>
          </a:xfrm>
          <a:prstGeom prst="rect">
            <a:avLst/>
          </a:prstGeom>
          <a:noFill/>
        </p:spPr>
        <p:txBody>
          <a:bodyPr wrap="square">
            <a:spAutoFit/>
          </a:bodyPr>
          <a:lstStyle/>
          <a:p>
            <a:pPr marL="342900" indent="-342900">
              <a:buFont typeface="+mj-lt"/>
              <a:buAutoNum type="arabicPeriod" startAt="2"/>
            </a:pPr>
            <a:r>
              <a:rPr lang="en-US" dirty="0">
                <a:solidFill>
                  <a:srgbClr val="000000"/>
                </a:solidFill>
              </a:rPr>
              <a:t>Can be updated directly on experimental data (“Digital twins”)</a:t>
            </a:r>
          </a:p>
          <a:p>
            <a:pPr marL="800053" lvl="1" indent="-342900">
              <a:buFont typeface="Arial" panose="020B0604020202020204" pitchFamily="34" charset="0"/>
              <a:buChar char="•"/>
            </a:pPr>
            <a:r>
              <a:rPr lang="en-US" dirty="0">
                <a:solidFill>
                  <a:srgbClr val="000000"/>
                </a:solidFill>
              </a:rPr>
              <a:t>Train on simulations + experiments</a:t>
            </a:r>
          </a:p>
          <a:p>
            <a:pPr marL="800053" lvl="1" indent="-342900">
              <a:buFont typeface="Arial" panose="020B0604020202020204" pitchFamily="34" charset="0"/>
              <a:buChar char="•"/>
            </a:pPr>
            <a:r>
              <a:rPr lang="en-US" dirty="0">
                <a:solidFill>
                  <a:srgbClr val="000000"/>
                </a:solidFill>
                <a:sym typeface="Wingdings" pitchFamily="2" charset="2"/>
              </a:rPr>
              <a:t> More accurate than physics sim!</a:t>
            </a:r>
            <a:endParaRPr lang="en-US" dirty="0">
              <a:solidFill>
                <a:srgbClr val="000000"/>
              </a:solidFill>
            </a:endParaRPr>
          </a:p>
          <a:p>
            <a:pPr marL="342900" indent="-342900">
              <a:buFont typeface="+mj-lt"/>
              <a:buAutoNum type="arabicPeriod" startAt="2"/>
            </a:pPr>
            <a:endParaRPr lang="en-US" dirty="0">
              <a:solidFill>
                <a:srgbClr val="000000"/>
              </a:solidFill>
            </a:endParaRPr>
          </a:p>
          <a:p>
            <a:pPr marL="342900" indent="-342900">
              <a:buFont typeface="+mj-lt"/>
              <a:buAutoNum type="arabicPeriod" startAt="2"/>
            </a:pPr>
            <a:r>
              <a:rPr lang="en-US" dirty="0">
                <a:solidFill>
                  <a:srgbClr val="000000"/>
                </a:solidFill>
              </a:rPr>
              <a:t>Provide automatic derivatives</a:t>
            </a:r>
          </a:p>
        </p:txBody>
      </p:sp>
    </p:spTree>
    <p:extLst>
      <p:ext uri="{BB962C8B-B14F-4D97-AF65-F5344CB8AC3E}">
        <p14:creationId xmlns:p14="http://schemas.microsoft.com/office/powerpoint/2010/main" val="297815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451822" y="129092"/>
            <a:ext cx="8103570" cy="753033"/>
          </a:xfrm>
        </p:spPr>
        <p:txBody>
          <a:bodyPr/>
          <a:lstStyle/>
          <a:p>
            <a:r>
              <a:rPr lang="en-US" dirty="0"/>
              <a:t>Case Study 1: Performance in the control room</a:t>
            </a:r>
          </a:p>
        </p:txBody>
      </p:sp>
      <p:sp>
        <p:nvSpPr>
          <p:cNvPr id="35" name="Slide Number Placeholder 6"/>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40</a:t>
            </a:fld>
            <a:endParaRPr lang="en-US" sz="1200" dirty="0"/>
          </a:p>
        </p:txBody>
      </p:sp>
      <p:graphicFrame>
        <p:nvGraphicFramePr>
          <p:cNvPr id="29" name="Table 29">
            <a:extLst>
              <a:ext uri="{FF2B5EF4-FFF2-40B4-BE49-F238E27FC236}">
                <a16:creationId xmlns:a16="http://schemas.microsoft.com/office/drawing/2014/main" id="{6352C35A-F3A4-D0FA-902A-E6B31DF86FF6}"/>
              </a:ext>
            </a:extLst>
          </p:cNvPr>
          <p:cNvGraphicFramePr>
            <a:graphicFrameLocks noGrp="1"/>
          </p:cNvGraphicFramePr>
          <p:nvPr/>
        </p:nvGraphicFramePr>
        <p:xfrm>
          <a:off x="381001" y="1892729"/>
          <a:ext cx="5029200" cy="1828800"/>
        </p:xfrm>
        <a:graphic>
          <a:graphicData uri="http://schemas.openxmlformats.org/drawingml/2006/table">
            <a:tbl>
              <a:tblPr firstRow="1" bandRow="1">
                <a:tableStyleId>{5C22544A-7EE6-4342-B048-85BDC9FD1C3A}</a:tableStyleId>
              </a:tblPr>
              <a:tblGrid>
                <a:gridCol w="2468963">
                  <a:extLst>
                    <a:ext uri="{9D8B030D-6E8A-4147-A177-3AD203B41FA5}">
                      <a16:colId xmlns:a16="http://schemas.microsoft.com/office/drawing/2014/main" val="2816521443"/>
                    </a:ext>
                  </a:extLst>
                </a:gridCol>
                <a:gridCol w="1383912">
                  <a:extLst>
                    <a:ext uri="{9D8B030D-6E8A-4147-A177-3AD203B41FA5}">
                      <a16:colId xmlns:a16="http://schemas.microsoft.com/office/drawing/2014/main" val="3791972711"/>
                    </a:ext>
                  </a:extLst>
                </a:gridCol>
                <a:gridCol w="1176325">
                  <a:extLst>
                    <a:ext uri="{9D8B030D-6E8A-4147-A177-3AD203B41FA5}">
                      <a16:colId xmlns:a16="http://schemas.microsoft.com/office/drawing/2014/main" val="1552255610"/>
                    </a:ext>
                  </a:extLst>
                </a:gridCol>
              </a:tblGrid>
              <a:tr h="564235">
                <a:tc>
                  <a:txBody>
                    <a:bodyPr/>
                    <a:lstStyle/>
                    <a:p>
                      <a:endParaRPr lang="en-US" sz="1600" dirty="0"/>
                    </a:p>
                  </a:txBody>
                  <a:tcPr/>
                </a:tc>
                <a:tc>
                  <a:txBody>
                    <a:bodyPr/>
                    <a:lstStyle/>
                    <a:p>
                      <a:pPr algn="ctr"/>
                      <a:r>
                        <a:rPr lang="en-US" sz="1600" dirty="0"/>
                        <a:t>Precision</a:t>
                      </a:r>
                    </a:p>
                  </a:txBody>
                  <a:tcPr/>
                </a:tc>
                <a:tc>
                  <a:txBody>
                    <a:bodyPr/>
                    <a:lstStyle/>
                    <a:p>
                      <a:pPr algn="ctr"/>
                      <a:r>
                        <a:rPr lang="en-US" sz="1600" dirty="0"/>
                        <a:t>Recall (events)</a:t>
                      </a:r>
                    </a:p>
                  </a:txBody>
                  <a:tcPr/>
                </a:tc>
                <a:extLst>
                  <a:ext uri="{0D108BD9-81ED-4DB2-BD59-A6C34878D82A}">
                    <a16:rowId xmlns:a16="http://schemas.microsoft.com/office/drawing/2014/main" val="4080706870"/>
                  </a:ext>
                </a:extLst>
              </a:tr>
              <a:tr h="564235">
                <a:tc>
                  <a:txBody>
                    <a:bodyPr/>
                    <a:lstStyle/>
                    <a:p>
                      <a:r>
                        <a:rPr lang="en-US" sz="1600" dirty="0"/>
                        <a:t>Manual recording by operator</a:t>
                      </a:r>
                    </a:p>
                  </a:txBody>
                  <a:tcPr/>
                </a:tc>
                <a:tc>
                  <a:txBody>
                    <a:bodyPr/>
                    <a:lstStyle/>
                    <a:p>
                      <a:pPr algn="ctr"/>
                      <a:r>
                        <a:rPr lang="en-US" sz="1600" dirty="0"/>
                        <a:t>NA</a:t>
                      </a:r>
                    </a:p>
                  </a:txBody>
                  <a:tcPr/>
                </a:tc>
                <a:tc>
                  <a:txBody>
                    <a:bodyPr/>
                    <a:lstStyle/>
                    <a:p>
                      <a:pPr algn="ctr"/>
                      <a:r>
                        <a:rPr lang="en-US" sz="1600" dirty="0"/>
                        <a:t>6</a:t>
                      </a:r>
                    </a:p>
                  </a:txBody>
                  <a:tcPr/>
                </a:tc>
                <a:extLst>
                  <a:ext uri="{0D108BD9-81ED-4DB2-BD59-A6C34878D82A}">
                    <a16:rowId xmlns:a16="http://schemas.microsoft.com/office/drawing/2014/main" val="2325909908"/>
                  </a:ext>
                </a:extLst>
              </a:tr>
              <a:tr h="322420">
                <a:tc>
                  <a:txBody>
                    <a:bodyPr/>
                    <a:lstStyle/>
                    <a:p>
                      <a:r>
                        <a:rPr lang="en-US" sz="1600" dirty="0"/>
                        <a:t>Status bit</a:t>
                      </a:r>
                    </a:p>
                  </a:txBody>
                  <a:tcPr/>
                </a:tc>
                <a:tc>
                  <a:txBody>
                    <a:bodyPr/>
                    <a:lstStyle/>
                    <a:p>
                      <a:pPr algn="ctr"/>
                      <a:r>
                        <a:rPr lang="en-US" sz="1600" dirty="0"/>
                        <a:t>0.31</a:t>
                      </a:r>
                    </a:p>
                  </a:txBody>
                  <a:tcPr/>
                </a:tc>
                <a:tc>
                  <a:txBody>
                    <a:bodyPr/>
                    <a:lstStyle/>
                    <a:p>
                      <a:pPr algn="ctr"/>
                      <a:r>
                        <a:rPr lang="en-US" sz="1600" dirty="0"/>
                        <a:t>385</a:t>
                      </a:r>
                    </a:p>
                  </a:txBody>
                  <a:tcPr/>
                </a:tc>
                <a:extLst>
                  <a:ext uri="{0D108BD9-81ED-4DB2-BD59-A6C34878D82A}">
                    <a16:rowId xmlns:a16="http://schemas.microsoft.com/office/drawing/2014/main" val="497037615"/>
                  </a:ext>
                </a:extLst>
              </a:tr>
              <a:tr h="322420">
                <a:tc>
                  <a:txBody>
                    <a:bodyPr/>
                    <a:lstStyle/>
                    <a:p>
                      <a:r>
                        <a:rPr lang="en-US" sz="1600" dirty="0"/>
                        <a:t>Coincident Detection</a:t>
                      </a:r>
                    </a:p>
                  </a:txBody>
                  <a:tcPr/>
                </a:tc>
                <a:tc>
                  <a:txBody>
                    <a:bodyPr/>
                    <a:lstStyle/>
                    <a:p>
                      <a:pPr algn="ctr"/>
                      <a:r>
                        <a:rPr lang="en-US" sz="1600" dirty="0"/>
                        <a:t>0.88</a:t>
                      </a:r>
                    </a:p>
                  </a:txBody>
                  <a:tcPr/>
                </a:tc>
                <a:tc>
                  <a:txBody>
                    <a:bodyPr/>
                    <a:lstStyle/>
                    <a:p>
                      <a:pPr algn="ctr"/>
                      <a:r>
                        <a:rPr lang="en-US" sz="1600" dirty="0"/>
                        <a:t>504</a:t>
                      </a:r>
                    </a:p>
                  </a:txBody>
                  <a:tcPr/>
                </a:tc>
                <a:extLst>
                  <a:ext uri="{0D108BD9-81ED-4DB2-BD59-A6C34878D82A}">
                    <a16:rowId xmlns:a16="http://schemas.microsoft.com/office/drawing/2014/main" val="3527602838"/>
                  </a:ext>
                </a:extLst>
              </a:tr>
            </a:tbl>
          </a:graphicData>
        </a:graphic>
      </p:graphicFrame>
      <p:sp>
        <p:nvSpPr>
          <p:cNvPr id="31" name="Google Shape;521;g13b38f68792_6_140">
            <a:extLst>
              <a:ext uri="{FF2B5EF4-FFF2-40B4-BE49-F238E27FC236}">
                <a16:creationId xmlns:a16="http://schemas.microsoft.com/office/drawing/2014/main" id="{B27F6B80-3C0C-9D2A-8EC6-C61CCAC6016C}"/>
              </a:ext>
            </a:extLst>
          </p:cNvPr>
          <p:cNvSpPr txBox="1"/>
          <p:nvPr/>
        </p:nvSpPr>
        <p:spPr>
          <a:xfrm>
            <a:off x="5181600" y="3751671"/>
            <a:ext cx="4325935" cy="346218"/>
          </a:xfrm>
          <a:prstGeom prst="rect">
            <a:avLst/>
          </a:prstGeom>
          <a:noFill/>
          <a:ln>
            <a:noFill/>
          </a:ln>
        </p:spPr>
        <p:txBody>
          <a:bodyPr spcFirstLastPara="1" wrap="square" lIns="68569" tIns="34275" rIns="68569" bIns="34275" anchor="t" anchorCtr="0">
            <a:spAutoFit/>
          </a:bodyPr>
          <a:lstStyle/>
          <a:p>
            <a:pPr>
              <a:buClr>
                <a:srgbClr val="FF0000"/>
              </a:buClr>
              <a:buSzPts val="2800"/>
            </a:pPr>
            <a:r>
              <a:rPr lang="en-US" b="1" dirty="0">
                <a:solidFill>
                  <a:srgbClr val="FF0000"/>
                </a:solidFill>
                <a:latin typeface="Calibri"/>
                <a:ea typeface="Calibri"/>
                <a:cs typeface="Calibri"/>
                <a:sym typeface="Calibri"/>
              </a:rPr>
              <a:t>6x fewer false positives vs. status bit</a:t>
            </a:r>
            <a:endParaRPr sz="900" dirty="0"/>
          </a:p>
        </p:txBody>
      </p:sp>
      <p:sp>
        <p:nvSpPr>
          <p:cNvPr id="32" name="Google Shape;521;g13b38f68792_6_140">
            <a:extLst>
              <a:ext uri="{FF2B5EF4-FFF2-40B4-BE49-F238E27FC236}">
                <a16:creationId xmlns:a16="http://schemas.microsoft.com/office/drawing/2014/main" id="{4CA459DC-62EE-F6D0-64CA-9803FC2DC05C}"/>
              </a:ext>
            </a:extLst>
          </p:cNvPr>
          <p:cNvSpPr txBox="1"/>
          <p:nvPr/>
        </p:nvSpPr>
        <p:spPr>
          <a:xfrm>
            <a:off x="5825183" y="2024072"/>
            <a:ext cx="2733967" cy="623217"/>
          </a:xfrm>
          <a:prstGeom prst="rect">
            <a:avLst/>
          </a:prstGeom>
          <a:noFill/>
          <a:ln>
            <a:noFill/>
          </a:ln>
        </p:spPr>
        <p:txBody>
          <a:bodyPr spcFirstLastPara="1" wrap="square" lIns="68569" tIns="34275" rIns="68569" bIns="34275" anchor="t" anchorCtr="0">
            <a:spAutoFit/>
          </a:bodyPr>
          <a:lstStyle/>
          <a:p>
            <a:pPr>
              <a:buClr>
                <a:srgbClr val="FF0000"/>
              </a:buClr>
              <a:buSzPts val="2800"/>
            </a:pPr>
            <a:r>
              <a:rPr lang="en-US" b="1" dirty="0">
                <a:solidFill>
                  <a:srgbClr val="FF0000"/>
                </a:solidFill>
                <a:latin typeface="Calibri"/>
                <a:ea typeface="Calibri"/>
                <a:cs typeface="Calibri"/>
                <a:sym typeface="Calibri"/>
              </a:rPr>
              <a:t>100x more anomalies vs. manual recording</a:t>
            </a:r>
          </a:p>
        </p:txBody>
      </p:sp>
      <p:cxnSp>
        <p:nvCxnSpPr>
          <p:cNvPr id="37" name="Straight Arrow Connector 36">
            <a:extLst>
              <a:ext uri="{FF2B5EF4-FFF2-40B4-BE49-F238E27FC236}">
                <a16:creationId xmlns:a16="http://schemas.microsoft.com/office/drawing/2014/main" id="{96CEA5EE-59DC-C33C-E86F-91F0E3CFA0CF}"/>
              </a:ext>
            </a:extLst>
          </p:cNvPr>
          <p:cNvCxnSpPr>
            <a:cxnSpLocks/>
          </p:cNvCxnSpPr>
          <p:nvPr/>
        </p:nvCxnSpPr>
        <p:spPr>
          <a:xfrm flipH="1" flipV="1">
            <a:off x="3962401" y="3581400"/>
            <a:ext cx="1066799" cy="3208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822FAC2-1433-3EB9-2484-9865386E2AEF}"/>
              </a:ext>
            </a:extLst>
          </p:cNvPr>
          <p:cNvCxnSpPr>
            <a:cxnSpLocks/>
          </p:cNvCxnSpPr>
          <p:nvPr/>
        </p:nvCxnSpPr>
        <p:spPr>
          <a:xfrm flipH="1">
            <a:off x="5371213" y="3227598"/>
            <a:ext cx="520227" cy="351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7609F3C-ADB3-9F38-9C8B-E5649B332809}"/>
              </a:ext>
            </a:extLst>
          </p:cNvPr>
          <p:cNvSpPr txBox="1"/>
          <p:nvPr/>
        </p:nvSpPr>
        <p:spPr>
          <a:xfrm>
            <a:off x="5940660" y="2821970"/>
            <a:ext cx="2822339" cy="646331"/>
          </a:xfrm>
          <a:prstGeom prst="rect">
            <a:avLst/>
          </a:prstGeom>
          <a:noFill/>
        </p:spPr>
        <p:txBody>
          <a:bodyPr wrap="square">
            <a:spAutoFit/>
          </a:bodyPr>
          <a:lstStyle/>
          <a:p>
            <a:pPr>
              <a:buClr>
                <a:srgbClr val="FF0000"/>
              </a:buClr>
              <a:buSzPts val="2800"/>
            </a:pPr>
            <a:r>
              <a:rPr lang="en-US" b="1" dirty="0">
                <a:solidFill>
                  <a:srgbClr val="FF0000"/>
                </a:solidFill>
                <a:latin typeface="Calibri"/>
                <a:ea typeface="Calibri"/>
                <a:cs typeface="Calibri"/>
                <a:sym typeface="Calibri"/>
              </a:rPr>
              <a:t>30% more anomalies vs. status bit</a:t>
            </a:r>
          </a:p>
        </p:txBody>
      </p:sp>
      <p:cxnSp>
        <p:nvCxnSpPr>
          <p:cNvPr id="40" name="Straight Arrow Connector 39">
            <a:extLst>
              <a:ext uri="{FF2B5EF4-FFF2-40B4-BE49-F238E27FC236}">
                <a16:creationId xmlns:a16="http://schemas.microsoft.com/office/drawing/2014/main" id="{9305F8A3-D68C-D05C-C2B5-CDACDFE15F1B}"/>
              </a:ext>
            </a:extLst>
          </p:cNvPr>
          <p:cNvCxnSpPr>
            <a:cxnSpLocks/>
            <a:stCxn id="32" idx="1"/>
          </p:cNvCxnSpPr>
          <p:nvPr/>
        </p:nvCxnSpPr>
        <p:spPr>
          <a:xfrm flipH="1">
            <a:off x="5392763" y="2335681"/>
            <a:ext cx="432420" cy="2624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684F3F3-0CC4-2929-1DDF-1C6E6D0C1114}"/>
              </a:ext>
            </a:extLst>
          </p:cNvPr>
          <p:cNvSpPr txBox="1"/>
          <p:nvPr/>
        </p:nvSpPr>
        <p:spPr>
          <a:xfrm>
            <a:off x="78678" y="1453952"/>
            <a:ext cx="5283189" cy="369332"/>
          </a:xfrm>
          <a:prstGeom prst="rect">
            <a:avLst/>
          </a:prstGeom>
          <a:noFill/>
        </p:spPr>
        <p:txBody>
          <a:bodyPr wrap="square">
            <a:spAutoFit/>
          </a:bodyPr>
          <a:lstStyle/>
          <a:p>
            <a:pPr algn="ctr"/>
            <a:r>
              <a:rPr lang="en-US" b="1" dirty="0">
                <a:solidFill>
                  <a:srgbClr val="1D1C1D"/>
                </a:solidFill>
                <a:latin typeface="Slack-Lato"/>
              </a:rPr>
              <a:t>Summary of predictions on 4 months of data</a:t>
            </a:r>
          </a:p>
        </p:txBody>
      </p:sp>
      <p:sp>
        <p:nvSpPr>
          <p:cNvPr id="2" name="TextBox 1">
            <a:extLst>
              <a:ext uri="{FF2B5EF4-FFF2-40B4-BE49-F238E27FC236}">
                <a16:creationId xmlns:a16="http://schemas.microsoft.com/office/drawing/2014/main" id="{A4BE5508-0F04-A7F4-8310-731BBDB905D5}"/>
              </a:ext>
            </a:extLst>
          </p:cNvPr>
          <p:cNvSpPr txBox="1"/>
          <p:nvPr/>
        </p:nvSpPr>
        <p:spPr>
          <a:xfrm>
            <a:off x="106343" y="6519446"/>
            <a:ext cx="3785011" cy="338554"/>
          </a:xfrm>
          <a:prstGeom prst="rect">
            <a:avLst/>
          </a:prstGeom>
          <a:noFill/>
        </p:spPr>
        <p:txBody>
          <a:bodyPr wrap="none" rtlCol="0">
            <a:spAutoFit/>
          </a:bodyPr>
          <a:lstStyle/>
          <a:p>
            <a:r>
              <a:rPr lang="en-US" sz="1600" dirty="0"/>
              <a:t>Ryan Humble, Finn O’Shea, </a:t>
            </a:r>
            <a:r>
              <a:rPr lang="en-US" sz="1600" dirty="0" err="1"/>
              <a:t>Zhe</a:t>
            </a:r>
            <a:r>
              <a:rPr lang="en-US" sz="1600" dirty="0"/>
              <a:t> Zhang</a:t>
            </a:r>
          </a:p>
        </p:txBody>
      </p:sp>
      <p:pic>
        <p:nvPicPr>
          <p:cNvPr id="5" name="Picture 4">
            <a:extLst>
              <a:ext uri="{FF2B5EF4-FFF2-40B4-BE49-F238E27FC236}">
                <a16:creationId xmlns:a16="http://schemas.microsoft.com/office/drawing/2014/main" id="{E899BF10-D8ED-FA12-AFA3-3F4314BA16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607569"/>
            <a:ext cx="4712405" cy="1780088"/>
          </a:xfrm>
          <a:prstGeom prst="rect">
            <a:avLst/>
          </a:prstGeom>
        </p:spPr>
      </p:pic>
      <p:sp>
        <p:nvSpPr>
          <p:cNvPr id="21" name="TextBox 20">
            <a:extLst>
              <a:ext uri="{FF2B5EF4-FFF2-40B4-BE49-F238E27FC236}">
                <a16:creationId xmlns:a16="http://schemas.microsoft.com/office/drawing/2014/main" id="{08559133-2193-1549-F0BB-BA5B371431FB}"/>
              </a:ext>
            </a:extLst>
          </p:cNvPr>
          <p:cNvSpPr txBox="1"/>
          <p:nvPr/>
        </p:nvSpPr>
        <p:spPr>
          <a:xfrm>
            <a:off x="1219200" y="4128030"/>
            <a:ext cx="4757350" cy="369332"/>
          </a:xfrm>
          <a:prstGeom prst="rect">
            <a:avLst/>
          </a:prstGeom>
          <a:noFill/>
        </p:spPr>
        <p:txBody>
          <a:bodyPr wrap="square">
            <a:spAutoFit/>
          </a:bodyPr>
          <a:lstStyle/>
          <a:p>
            <a:pPr algn="ctr"/>
            <a:r>
              <a:rPr lang="en-US" b="1" dirty="0"/>
              <a:t>Live deployment in LCLS control room!</a:t>
            </a:r>
          </a:p>
        </p:txBody>
      </p:sp>
      <p:grpSp>
        <p:nvGrpSpPr>
          <p:cNvPr id="22" name="Group 21">
            <a:extLst>
              <a:ext uri="{FF2B5EF4-FFF2-40B4-BE49-F238E27FC236}">
                <a16:creationId xmlns:a16="http://schemas.microsoft.com/office/drawing/2014/main" id="{A00D1712-89DB-1AFC-039C-42405FABB588}"/>
              </a:ext>
            </a:extLst>
          </p:cNvPr>
          <p:cNvGrpSpPr/>
          <p:nvPr/>
        </p:nvGrpSpPr>
        <p:grpSpPr>
          <a:xfrm>
            <a:off x="5181600" y="4575333"/>
            <a:ext cx="2918421" cy="1828800"/>
            <a:chOff x="3338223" y="1539543"/>
            <a:chExt cx="5374444" cy="2647274"/>
          </a:xfrm>
        </p:grpSpPr>
        <p:pic>
          <p:nvPicPr>
            <p:cNvPr id="23" name="Picture 22" descr="A screenshot of a computer&#10;&#10;Description automatically generated">
              <a:extLst>
                <a:ext uri="{FF2B5EF4-FFF2-40B4-BE49-F238E27FC236}">
                  <a16:creationId xmlns:a16="http://schemas.microsoft.com/office/drawing/2014/main" id="{A13BAD58-6625-A902-AAD1-37FE0239BABC}"/>
                </a:ext>
              </a:extLst>
            </p:cNvPr>
            <p:cNvPicPr>
              <a:picLocks noChangeAspect="1"/>
            </p:cNvPicPr>
            <p:nvPr/>
          </p:nvPicPr>
          <p:blipFill rotWithShape="1">
            <a:blip r:embed="rId3">
              <a:extLst>
                <a:ext uri="{28A0092B-C50C-407E-A947-70E740481C1C}">
                  <a14:useLocalDpi xmlns:a14="http://schemas.microsoft.com/office/drawing/2010/main" val="0"/>
                </a:ext>
              </a:extLst>
            </a:blip>
            <a:srcRect l="-1" t="13564" r="972" b="26590"/>
            <a:stretch/>
          </p:blipFill>
          <p:spPr>
            <a:xfrm>
              <a:off x="4405184" y="1539543"/>
              <a:ext cx="4307483" cy="2647274"/>
            </a:xfrm>
            <a:prstGeom prst="rect">
              <a:avLst/>
            </a:prstGeom>
          </p:spPr>
        </p:pic>
        <p:sp>
          <p:nvSpPr>
            <p:cNvPr id="24" name="TextBox 23">
              <a:extLst>
                <a:ext uri="{FF2B5EF4-FFF2-40B4-BE49-F238E27FC236}">
                  <a16:creationId xmlns:a16="http://schemas.microsoft.com/office/drawing/2014/main" id="{1DEB6E62-B2D6-920F-7A1C-0C6F88B2FB54}"/>
                </a:ext>
              </a:extLst>
            </p:cNvPr>
            <p:cNvSpPr txBox="1"/>
            <p:nvPr/>
          </p:nvSpPr>
          <p:spPr>
            <a:xfrm rot="16200000">
              <a:off x="3587270" y="3526081"/>
              <a:ext cx="764793" cy="420931"/>
            </a:xfrm>
            <a:prstGeom prst="rect">
              <a:avLst/>
            </a:prstGeom>
            <a:noFill/>
          </p:spPr>
          <p:txBody>
            <a:bodyPr wrap="none" rtlCol="0">
              <a:spAutoFit/>
            </a:bodyPr>
            <a:lstStyle/>
            <a:p>
              <a:r>
                <a:rPr lang="en-US" sz="1400" dirty="0"/>
                <a:t>BPMs</a:t>
              </a:r>
            </a:p>
          </p:txBody>
        </p:sp>
        <p:sp>
          <p:nvSpPr>
            <p:cNvPr id="25" name="TextBox 24">
              <a:extLst>
                <a:ext uri="{FF2B5EF4-FFF2-40B4-BE49-F238E27FC236}">
                  <a16:creationId xmlns:a16="http://schemas.microsoft.com/office/drawing/2014/main" id="{4279A0F0-12B5-7321-F05D-230CC7D8B2D4}"/>
                </a:ext>
              </a:extLst>
            </p:cNvPr>
            <p:cNvSpPr txBox="1"/>
            <p:nvPr/>
          </p:nvSpPr>
          <p:spPr>
            <a:xfrm rot="16200000">
              <a:off x="3109712" y="2073618"/>
              <a:ext cx="1420563" cy="963541"/>
            </a:xfrm>
            <a:prstGeom prst="rect">
              <a:avLst/>
            </a:prstGeom>
            <a:noFill/>
          </p:spPr>
          <p:txBody>
            <a:bodyPr wrap="none" rtlCol="0">
              <a:spAutoFit/>
            </a:bodyPr>
            <a:lstStyle/>
            <a:p>
              <a:pPr algn="ctr"/>
              <a:r>
                <a:rPr lang="en-US" sz="1400" dirty="0"/>
                <a:t>RF </a:t>
              </a:r>
            </a:p>
            <a:p>
              <a:pPr algn="ctr"/>
              <a:r>
                <a:rPr lang="en-US" sz="1400" dirty="0"/>
                <a:t>Amplitude</a:t>
              </a:r>
            </a:p>
          </p:txBody>
        </p:sp>
      </p:grpSp>
    </p:spTree>
    <p:extLst>
      <p:ext uri="{BB962C8B-B14F-4D97-AF65-F5344CB8AC3E}">
        <p14:creationId xmlns:p14="http://schemas.microsoft.com/office/powerpoint/2010/main" val="157471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output_field_R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4324350"/>
            <a:ext cx="3276600" cy="2457450"/>
          </a:xfrm>
          <a:prstGeom prst="rect">
            <a:avLst/>
          </a:prstGeom>
        </p:spPr>
      </p:pic>
      <p:sp>
        <p:nvSpPr>
          <p:cNvPr id="34" name="Title 1"/>
          <p:cNvSpPr>
            <a:spLocks noGrp="1"/>
          </p:cNvSpPr>
          <p:nvPr>
            <p:ph type="title"/>
          </p:nvPr>
        </p:nvSpPr>
        <p:spPr>
          <a:xfrm>
            <a:off x="451822" y="129092"/>
            <a:ext cx="8103570" cy="753033"/>
          </a:xfrm>
        </p:spPr>
        <p:txBody>
          <a:bodyPr/>
          <a:lstStyle/>
          <a:p>
            <a:r>
              <a:rPr lang="en-US" dirty="0"/>
              <a:t>Inverse problems: X-ray Pulse Reconstruction</a:t>
            </a:r>
          </a:p>
        </p:txBody>
      </p:sp>
      <p:sp>
        <p:nvSpPr>
          <p:cNvPr id="35" name="Slide Number Placeholder 6"/>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41</a:t>
            </a:fld>
            <a:endParaRPr lang="en-US" sz="1200" dirty="0"/>
          </a:p>
        </p:txBody>
      </p:sp>
      <p:sp>
        <p:nvSpPr>
          <p:cNvPr id="40" name="TextBox 39"/>
          <p:cNvSpPr txBox="1"/>
          <p:nvPr/>
        </p:nvSpPr>
        <p:spPr>
          <a:xfrm>
            <a:off x="1295400" y="6172200"/>
            <a:ext cx="4393300" cy="369332"/>
          </a:xfrm>
          <a:prstGeom prst="rect">
            <a:avLst/>
          </a:prstGeom>
          <a:noFill/>
        </p:spPr>
        <p:txBody>
          <a:bodyPr wrap="none" rtlCol="0">
            <a:spAutoFit/>
          </a:bodyPr>
          <a:lstStyle/>
          <a:p>
            <a:r>
              <a:rPr lang="en-US" dirty="0"/>
              <a:t>Problem: absolute phase is meaningless!</a:t>
            </a:r>
          </a:p>
        </p:txBody>
      </p:sp>
      <p:sp>
        <p:nvSpPr>
          <p:cNvPr id="98" name="TextBox 97"/>
          <p:cNvSpPr txBox="1"/>
          <p:nvPr/>
        </p:nvSpPr>
        <p:spPr>
          <a:xfrm>
            <a:off x="6029" y="2514600"/>
            <a:ext cx="1524000" cy="769441"/>
          </a:xfrm>
          <a:prstGeom prst="rect">
            <a:avLst/>
          </a:prstGeom>
          <a:noFill/>
        </p:spPr>
        <p:txBody>
          <a:bodyPr wrap="square" rtlCol="0">
            <a:spAutoFit/>
          </a:bodyPr>
          <a:lstStyle/>
          <a:p>
            <a:pPr algn="ctr"/>
            <a:r>
              <a:rPr lang="en-US" sz="2200" b="1" dirty="0" err="1">
                <a:solidFill>
                  <a:srgbClr val="1B1EEE"/>
                </a:solidFill>
              </a:rPr>
              <a:t>SimulatedInput</a:t>
            </a:r>
            <a:endParaRPr lang="en-US" sz="2200" b="1" dirty="0">
              <a:solidFill>
                <a:srgbClr val="1B1EEE"/>
              </a:solidFill>
            </a:endParaRPr>
          </a:p>
        </p:txBody>
      </p:sp>
      <p:sp>
        <p:nvSpPr>
          <p:cNvPr id="99" name="TextBox 98"/>
          <p:cNvSpPr txBox="1"/>
          <p:nvPr/>
        </p:nvSpPr>
        <p:spPr>
          <a:xfrm>
            <a:off x="372529" y="4182976"/>
            <a:ext cx="788009" cy="369332"/>
          </a:xfrm>
          <a:prstGeom prst="rect">
            <a:avLst/>
          </a:prstGeom>
          <a:noFill/>
        </p:spPr>
        <p:txBody>
          <a:bodyPr wrap="none" rtlCol="0">
            <a:spAutoFit/>
          </a:bodyPr>
          <a:lstStyle/>
          <a:p>
            <a:r>
              <a:rPr lang="en-US" sz="1800" dirty="0">
                <a:solidFill>
                  <a:srgbClr val="1B1EEE"/>
                </a:solidFill>
              </a:rPr>
              <a:t>power</a:t>
            </a:r>
          </a:p>
        </p:txBody>
      </p:sp>
      <p:sp>
        <p:nvSpPr>
          <p:cNvPr id="100" name="TextBox 99"/>
          <p:cNvSpPr txBox="1"/>
          <p:nvPr/>
        </p:nvSpPr>
        <p:spPr>
          <a:xfrm>
            <a:off x="202698" y="5337645"/>
            <a:ext cx="1087933" cy="369332"/>
          </a:xfrm>
          <a:prstGeom prst="rect">
            <a:avLst/>
          </a:prstGeom>
          <a:noFill/>
        </p:spPr>
        <p:txBody>
          <a:bodyPr wrap="none" rtlCol="0">
            <a:spAutoFit/>
          </a:bodyPr>
          <a:lstStyle/>
          <a:p>
            <a:r>
              <a:rPr lang="en-US" sz="1800" dirty="0">
                <a:solidFill>
                  <a:srgbClr val="1B1EEE"/>
                </a:solidFill>
              </a:rPr>
              <a:t>Spectrum</a:t>
            </a:r>
          </a:p>
        </p:txBody>
      </p:sp>
      <p:sp>
        <p:nvSpPr>
          <p:cNvPr id="101" name="Rounded Rectangle 100"/>
          <p:cNvSpPr/>
          <p:nvPr/>
        </p:nvSpPr>
        <p:spPr>
          <a:xfrm>
            <a:off x="178587" y="3361488"/>
            <a:ext cx="1219200" cy="2404976"/>
          </a:xfrm>
          <a:prstGeom prst="roundRect">
            <a:avLst/>
          </a:prstGeom>
          <a:noFill/>
          <a:ln w="38100" cmpd="sng">
            <a:solidFill>
              <a:srgbClr val="1B1E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 name="Picture 101" descr="Screen Shot 2020-12-29 at 12.51.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502" y="4076883"/>
            <a:ext cx="1365392" cy="1014386"/>
          </a:xfrm>
          <a:prstGeom prst="rect">
            <a:avLst/>
          </a:prstGeom>
        </p:spPr>
      </p:pic>
      <p:sp>
        <p:nvSpPr>
          <p:cNvPr id="103" name="Rounded Rectangle 102"/>
          <p:cNvSpPr/>
          <p:nvPr/>
        </p:nvSpPr>
        <p:spPr>
          <a:xfrm>
            <a:off x="5335498" y="2865968"/>
            <a:ext cx="2132102" cy="438912"/>
          </a:xfrm>
          <a:prstGeom prst="roundRect">
            <a:avLst/>
          </a:prstGeom>
          <a:solidFill>
            <a:srgbClr val="DF58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800" dirty="0"/>
              <a:t>Labeled loss,</a:t>
            </a:r>
          </a:p>
        </p:txBody>
      </p:sp>
      <p:sp>
        <p:nvSpPr>
          <p:cNvPr id="110" name="TextBox 109"/>
          <p:cNvSpPr txBox="1"/>
          <p:nvPr/>
        </p:nvSpPr>
        <p:spPr>
          <a:xfrm>
            <a:off x="3473666" y="5101616"/>
            <a:ext cx="1784134" cy="769441"/>
          </a:xfrm>
          <a:prstGeom prst="rect">
            <a:avLst/>
          </a:prstGeom>
          <a:noFill/>
        </p:spPr>
        <p:txBody>
          <a:bodyPr wrap="square" rtlCol="0">
            <a:spAutoFit/>
          </a:bodyPr>
          <a:lstStyle/>
          <a:p>
            <a:pPr algn="ctr"/>
            <a:r>
              <a:rPr lang="en-US" sz="2200" b="1" dirty="0">
                <a:solidFill>
                  <a:srgbClr val="0B8409"/>
                </a:solidFill>
              </a:rPr>
              <a:t>Predicted Output</a:t>
            </a:r>
          </a:p>
        </p:txBody>
      </p:sp>
      <p:sp>
        <p:nvSpPr>
          <p:cNvPr id="111" name="TextBox 110"/>
          <p:cNvSpPr txBox="1"/>
          <p:nvPr/>
        </p:nvSpPr>
        <p:spPr>
          <a:xfrm>
            <a:off x="3256482" y="2020782"/>
            <a:ext cx="2274982" cy="430887"/>
          </a:xfrm>
          <a:prstGeom prst="rect">
            <a:avLst/>
          </a:prstGeom>
          <a:noFill/>
        </p:spPr>
        <p:txBody>
          <a:bodyPr wrap="none" rtlCol="0">
            <a:spAutoFit/>
          </a:bodyPr>
          <a:lstStyle/>
          <a:p>
            <a:r>
              <a:rPr lang="en-US" sz="2200" b="1" dirty="0">
                <a:solidFill>
                  <a:srgbClr val="1B1EEE"/>
                </a:solidFill>
              </a:rPr>
              <a:t>Simulated Output</a:t>
            </a:r>
          </a:p>
        </p:txBody>
      </p:sp>
      <p:pic>
        <p:nvPicPr>
          <p:cNvPr id="112" name="Picture 111" descr="Screen Shot 2020-12-29 at 1.30.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789" y="4649528"/>
            <a:ext cx="1002631" cy="762000"/>
          </a:xfrm>
          <a:prstGeom prst="rect">
            <a:avLst/>
          </a:prstGeom>
        </p:spPr>
      </p:pic>
      <p:pic>
        <p:nvPicPr>
          <p:cNvPr id="113" name="Picture 112" descr="Screen Shot 2020-12-29 at 1.31.4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987" y="3463753"/>
            <a:ext cx="914400" cy="776868"/>
          </a:xfrm>
          <a:prstGeom prst="rect">
            <a:avLst/>
          </a:prstGeom>
        </p:spPr>
      </p:pic>
      <p:sp>
        <p:nvSpPr>
          <p:cNvPr id="115" name="Rounded Rectangle 114"/>
          <p:cNvSpPr/>
          <p:nvPr/>
        </p:nvSpPr>
        <p:spPr>
          <a:xfrm>
            <a:off x="3623866" y="4030577"/>
            <a:ext cx="1447800" cy="1109576"/>
          </a:xfrm>
          <a:prstGeom prst="roundRect">
            <a:avLst/>
          </a:prstGeom>
          <a:noFill/>
          <a:ln w="38100" cmpd="sng">
            <a:solidFill>
              <a:srgbClr val="0B840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ight Arrow 120"/>
          <p:cNvSpPr/>
          <p:nvPr/>
        </p:nvSpPr>
        <p:spPr>
          <a:xfrm>
            <a:off x="1524000" y="4378153"/>
            <a:ext cx="304800" cy="484632"/>
          </a:xfrm>
          <a:prstGeom prst="rightArrow">
            <a:avLst/>
          </a:prstGeom>
          <a:solidFill>
            <a:srgbClr val="7F7F7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ight Arrow 121"/>
          <p:cNvSpPr/>
          <p:nvPr/>
        </p:nvSpPr>
        <p:spPr>
          <a:xfrm>
            <a:off x="3200400" y="4378153"/>
            <a:ext cx="304800" cy="484632"/>
          </a:xfrm>
          <a:prstGeom prst="rightArrow">
            <a:avLst/>
          </a:prstGeom>
          <a:solidFill>
            <a:srgbClr val="7F7F7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TextBox 124"/>
          <p:cNvSpPr txBox="1"/>
          <p:nvPr/>
        </p:nvSpPr>
        <p:spPr>
          <a:xfrm>
            <a:off x="3672503" y="3997152"/>
            <a:ext cx="597189" cy="369332"/>
          </a:xfrm>
          <a:prstGeom prst="rect">
            <a:avLst/>
          </a:prstGeom>
          <a:noFill/>
        </p:spPr>
        <p:txBody>
          <a:bodyPr wrap="none" rtlCol="0">
            <a:spAutoFit/>
          </a:bodyPr>
          <a:lstStyle/>
          <a:p>
            <a:r>
              <a:rPr lang="en-US" sz="1800" dirty="0">
                <a:solidFill>
                  <a:srgbClr val="0B8409"/>
                </a:solidFill>
              </a:rPr>
              <a:t>field</a:t>
            </a:r>
          </a:p>
        </p:txBody>
      </p:sp>
      <p:grpSp>
        <p:nvGrpSpPr>
          <p:cNvPr id="126" name="Group 125"/>
          <p:cNvGrpSpPr/>
          <p:nvPr/>
        </p:nvGrpSpPr>
        <p:grpSpPr>
          <a:xfrm>
            <a:off x="3607598" y="2472126"/>
            <a:ext cx="1441151" cy="1121291"/>
            <a:chOff x="3570986" y="2057400"/>
            <a:chExt cx="1534414" cy="1179648"/>
          </a:xfrm>
        </p:grpSpPr>
        <p:pic>
          <p:nvPicPr>
            <p:cNvPr id="127" name="Picture 126" descr="Screen Shot 2020-12-29 at 12.54.5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0986" y="2139778"/>
              <a:ext cx="1517705" cy="1033235"/>
            </a:xfrm>
            <a:prstGeom prst="rect">
              <a:avLst/>
            </a:prstGeom>
          </p:spPr>
        </p:pic>
        <p:sp>
          <p:nvSpPr>
            <p:cNvPr id="128" name="Rounded Rectangle 127"/>
            <p:cNvSpPr/>
            <p:nvPr/>
          </p:nvSpPr>
          <p:spPr>
            <a:xfrm>
              <a:off x="3581400" y="2094048"/>
              <a:ext cx="1524000" cy="1143000"/>
            </a:xfrm>
            <a:prstGeom prst="roundRect">
              <a:avLst/>
            </a:prstGeom>
            <a:noFill/>
            <a:ln w="38100" cmpd="sng">
              <a:solidFill>
                <a:srgbClr val="1B1E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3625660" y="2057400"/>
              <a:ext cx="597189" cy="369332"/>
            </a:xfrm>
            <a:prstGeom prst="rect">
              <a:avLst/>
            </a:prstGeom>
            <a:noFill/>
          </p:spPr>
          <p:txBody>
            <a:bodyPr wrap="none" rtlCol="0">
              <a:spAutoFit/>
            </a:bodyPr>
            <a:lstStyle/>
            <a:p>
              <a:r>
                <a:rPr lang="en-US" sz="1800" dirty="0">
                  <a:solidFill>
                    <a:srgbClr val="1B1EEE"/>
                  </a:solidFill>
                </a:rPr>
                <a:t>field</a:t>
              </a:r>
            </a:p>
          </p:txBody>
        </p:sp>
      </p:grpSp>
      <p:cxnSp>
        <p:nvCxnSpPr>
          <p:cNvPr id="130" name="Straight Arrow Connector 129"/>
          <p:cNvCxnSpPr/>
          <p:nvPr/>
        </p:nvCxnSpPr>
        <p:spPr>
          <a:xfrm>
            <a:off x="5066027" y="3082368"/>
            <a:ext cx="274320" cy="0"/>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32" name="Picture 131" descr="texclip2020122920094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1800" y="2982432"/>
            <a:ext cx="615164" cy="234821"/>
          </a:xfrm>
          <a:prstGeom prst="rect">
            <a:avLst/>
          </a:prstGeom>
        </p:spPr>
      </p:pic>
      <p:pic>
        <p:nvPicPr>
          <p:cNvPr id="134" name="Picture 133" descr="texclip2020122920144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7888" y="5834477"/>
            <a:ext cx="444935" cy="274320"/>
          </a:xfrm>
          <a:prstGeom prst="rect">
            <a:avLst/>
          </a:prstGeom>
        </p:spPr>
      </p:pic>
      <p:cxnSp>
        <p:nvCxnSpPr>
          <p:cNvPr id="135" name="Elbow Connector 134"/>
          <p:cNvCxnSpPr>
            <a:stCxn id="115" idx="0"/>
            <a:endCxn id="103" idx="2"/>
          </p:cNvCxnSpPr>
          <p:nvPr/>
        </p:nvCxnSpPr>
        <p:spPr>
          <a:xfrm rot="5400000" flipH="1" flipV="1">
            <a:off x="5011809" y="2640838"/>
            <a:ext cx="725697" cy="2053783"/>
          </a:xfrm>
          <a:prstGeom prst="bentConnector3">
            <a:avLst>
              <a:gd name="adj1" fmla="val 30064"/>
            </a:avLst>
          </a:prstGeom>
          <a:ln w="28575"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pic>
        <p:nvPicPr>
          <p:cNvPr id="136" name="Picture 135"/>
          <p:cNvPicPr>
            <a:picLocks noChangeAspect="1"/>
          </p:cNvPicPr>
          <p:nvPr/>
        </p:nvPicPr>
        <p:blipFill>
          <a:blip r:embed="rId9"/>
          <a:stretch>
            <a:fillRect/>
          </a:stretch>
        </p:blipFill>
        <p:spPr>
          <a:xfrm>
            <a:off x="1813486" y="3962400"/>
            <a:ext cx="1463114" cy="1219200"/>
          </a:xfrm>
          <a:prstGeom prst="rect">
            <a:avLst/>
          </a:prstGeom>
        </p:spPr>
      </p:pic>
      <p:sp>
        <p:nvSpPr>
          <p:cNvPr id="137" name="TextBox 136"/>
          <p:cNvSpPr txBox="1"/>
          <p:nvPr/>
        </p:nvSpPr>
        <p:spPr>
          <a:xfrm>
            <a:off x="1676400" y="3429000"/>
            <a:ext cx="1600200" cy="646331"/>
          </a:xfrm>
          <a:prstGeom prst="rect">
            <a:avLst/>
          </a:prstGeom>
          <a:noFill/>
        </p:spPr>
        <p:txBody>
          <a:bodyPr wrap="square" rtlCol="0">
            <a:spAutoFit/>
          </a:bodyPr>
          <a:lstStyle/>
          <a:p>
            <a:pPr algn="ctr"/>
            <a:r>
              <a:rPr lang="en-US" dirty="0"/>
              <a:t>NN Inverse Model</a:t>
            </a:r>
          </a:p>
        </p:txBody>
      </p:sp>
      <p:sp>
        <p:nvSpPr>
          <p:cNvPr id="31" name="TextBox 30">
            <a:extLst>
              <a:ext uri="{FF2B5EF4-FFF2-40B4-BE49-F238E27FC236}">
                <a16:creationId xmlns:a16="http://schemas.microsoft.com/office/drawing/2014/main" id="{A760367D-B2F9-4743-8CDD-AC1D9AB1309C}"/>
              </a:ext>
            </a:extLst>
          </p:cNvPr>
          <p:cNvSpPr txBox="1"/>
          <p:nvPr/>
        </p:nvSpPr>
        <p:spPr>
          <a:xfrm>
            <a:off x="304800" y="1371601"/>
            <a:ext cx="5285742" cy="400110"/>
          </a:xfrm>
          <a:prstGeom prst="rect">
            <a:avLst/>
          </a:prstGeom>
          <a:noFill/>
        </p:spPr>
        <p:txBody>
          <a:bodyPr wrap="none" rtlCol="0">
            <a:spAutoFit/>
          </a:bodyPr>
          <a:lstStyle/>
          <a:p>
            <a:r>
              <a:rPr lang="en-US" sz="2000" dirty="0"/>
              <a:t>Approach #2: Train a labeled neural network </a:t>
            </a:r>
          </a:p>
        </p:txBody>
      </p:sp>
      <p:sp>
        <p:nvSpPr>
          <p:cNvPr id="32" name="TextBox 31">
            <a:extLst>
              <a:ext uri="{FF2B5EF4-FFF2-40B4-BE49-F238E27FC236}">
                <a16:creationId xmlns:a16="http://schemas.microsoft.com/office/drawing/2014/main" id="{96682B70-80CF-0941-B77B-799D066122B9}"/>
              </a:ext>
            </a:extLst>
          </p:cNvPr>
          <p:cNvSpPr txBox="1"/>
          <p:nvPr/>
        </p:nvSpPr>
        <p:spPr>
          <a:xfrm>
            <a:off x="0" y="6553199"/>
            <a:ext cx="2731838" cy="307777"/>
          </a:xfrm>
          <a:prstGeom prst="rect">
            <a:avLst/>
          </a:prstGeom>
          <a:noFill/>
        </p:spPr>
        <p:txBody>
          <a:bodyPr wrap="none" rtlCol="0">
            <a:spAutoFit/>
          </a:bodyPr>
          <a:lstStyle/>
          <a:p>
            <a:r>
              <a:rPr lang="en-US" sz="1400" dirty="0"/>
              <a:t>D. Ratner et al., Opt. Exp., 2021</a:t>
            </a:r>
          </a:p>
        </p:txBody>
      </p:sp>
    </p:spTree>
    <p:extLst>
      <p:ext uri="{BB962C8B-B14F-4D97-AF65-F5344CB8AC3E}">
        <p14:creationId xmlns:p14="http://schemas.microsoft.com/office/powerpoint/2010/main" val="370508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451822" y="129092"/>
            <a:ext cx="8103570" cy="753033"/>
          </a:xfrm>
        </p:spPr>
        <p:txBody>
          <a:bodyPr/>
          <a:lstStyle/>
          <a:p>
            <a:r>
              <a:rPr lang="en-US" dirty="0"/>
              <a:t>Inverse problems: X-ray Pulse Reconstruction</a:t>
            </a:r>
          </a:p>
        </p:txBody>
      </p:sp>
      <p:sp>
        <p:nvSpPr>
          <p:cNvPr id="35" name="Slide Number Placeholder 6"/>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42</a:t>
            </a:fld>
            <a:endParaRPr lang="en-US" sz="1200" dirty="0"/>
          </a:p>
        </p:txBody>
      </p:sp>
      <p:sp>
        <p:nvSpPr>
          <p:cNvPr id="69" name="TextBox 68"/>
          <p:cNvSpPr txBox="1"/>
          <p:nvPr/>
        </p:nvSpPr>
        <p:spPr>
          <a:xfrm>
            <a:off x="6029" y="2942020"/>
            <a:ext cx="1524000" cy="430887"/>
          </a:xfrm>
          <a:prstGeom prst="rect">
            <a:avLst/>
          </a:prstGeom>
          <a:noFill/>
        </p:spPr>
        <p:txBody>
          <a:bodyPr wrap="square" rtlCol="0">
            <a:spAutoFit/>
          </a:bodyPr>
          <a:lstStyle/>
          <a:p>
            <a:pPr algn="ctr"/>
            <a:r>
              <a:rPr lang="en-US" sz="2200" b="1" dirty="0">
                <a:solidFill>
                  <a:srgbClr val="1B1EEE"/>
                </a:solidFill>
              </a:rPr>
              <a:t>Input</a:t>
            </a:r>
          </a:p>
        </p:txBody>
      </p:sp>
      <p:sp>
        <p:nvSpPr>
          <p:cNvPr id="70" name="TextBox 69"/>
          <p:cNvSpPr txBox="1"/>
          <p:nvPr/>
        </p:nvSpPr>
        <p:spPr>
          <a:xfrm>
            <a:off x="372529" y="4182976"/>
            <a:ext cx="788009" cy="369332"/>
          </a:xfrm>
          <a:prstGeom prst="rect">
            <a:avLst/>
          </a:prstGeom>
          <a:noFill/>
        </p:spPr>
        <p:txBody>
          <a:bodyPr wrap="none" rtlCol="0">
            <a:spAutoFit/>
          </a:bodyPr>
          <a:lstStyle/>
          <a:p>
            <a:r>
              <a:rPr lang="en-US" sz="1800" dirty="0">
                <a:solidFill>
                  <a:srgbClr val="1B1EEE"/>
                </a:solidFill>
              </a:rPr>
              <a:t>power</a:t>
            </a:r>
          </a:p>
        </p:txBody>
      </p:sp>
      <p:sp>
        <p:nvSpPr>
          <p:cNvPr id="71" name="TextBox 70"/>
          <p:cNvSpPr txBox="1"/>
          <p:nvPr/>
        </p:nvSpPr>
        <p:spPr>
          <a:xfrm>
            <a:off x="202698" y="5337645"/>
            <a:ext cx="1087933" cy="369332"/>
          </a:xfrm>
          <a:prstGeom prst="rect">
            <a:avLst/>
          </a:prstGeom>
          <a:noFill/>
        </p:spPr>
        <p:txBody>
          <a:bodyPr wrap="none" rtlCol="0">
            <a:spAutoFit/>
          </a:bodyPr>
          <a:lstStyle/>
          <a:p>
            <a:r>
              <a:rPr lang="en-US" sz="1800" dirty="0">
                <a:solidFill>
                  <a:srgbClr val="1B1EEE"/>
                </a:solidFill>
              </a:rPr>
              <a:t>Spectrum</a:t>
            </a:r>
          </a:p>
        </p:txBody>
      </p:sp>
      <p:sp>
        <p:nvSpPr>
          <p:cNvPr id="72" name="Rounded Rectangle 71"/>
          <p:cNvSpPr/>
          <p:nvPr/>
        </p:nvSpPr>
        <p:spPr>
          <a:xfrm>
            <a:off x="178587" y="3361488"/>
            <a:ext cx="1219200" cy="2404976"/>
          </a:xfrm>
          <a:prstGeom prst="roundRect">
            <a:avLst/>
          </a:prstGeom>
          <a:noFill/>
          <a:ln w="38100" cmpd="sng">
            <a:solidFill>
              <a:srgbClr val="1B1E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3" name="Picture 72" descr="Screen Shot 2020-12-29 at 12.51.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2502" y="4076883"/>
            <a:ext cx="1365392" cy="1014386"/>
          </a:xfrm>
          <a:prstGeom prst="rect">
            <a:avLst/>
          </a:prstGeom>
        </p:spPr>
      </p:pic>
      <p:grpSp>
        <p:nvGrpSpPr>
          <p:cNvPr id="75" name="Group 74"/>
          <p:cNvGrpSpPr/>
          <p:nvPr/>
        </p:nvGrpSpPr>
        <p:grpSpPr>
          <a:xfrm>
            <a:off x="7609947" y="3497178"/>
            <a:ext cx="1087933" cy="2226513"/>
            <a:chOff x="5639571" y="2895600"/>
            <a:chExt cx="1087933" cy="2226513"/>
          </a:xfrm>
        </p:grpSpPr>
        <p:pic>
          <p:nvPicPr>
            <p:cNvPr id="76" name="Picture 75" descr="Screen Shot 2020-12-29 at 1.15.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895600"/>
              <a:ext cx="850900" cy="842626"/>
            </a:xfrm>
            <a:prstGeom prst="rect">
              <a:avLst/>
            </a:prstGeom>
          </p:spPr>
        </p:pic>
        <p:pic>
          <p:nvPicPr>
            <p:cNvPr id="77" name="Picture 76" descr="Screen Shot 2020-12-29 at 1.16.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980411"/>
              <a:ext cx="914400" cy="743989"/>
            </a:xfrm>
            <a:prstGeom prst="rect">
              <a:avLst/>
            </a:prstGeom>
          </p:spPr>
        </p:pic>
        <p:sp>
          <p:nvSpPr>
            <p:cNvPr id="78" name="TextBox 77"/>
            <p:cNvSpPr txBox="1"/>
            <p:nvPr/>
          </p:nvSpPr>
          <p:spPr>
            <a:xfrm>
              <a:off x="5799322" y="3598112"/>
              <a:ext cx="788009" cy="369332"/>
            </a:xfrm>
            <a:prstGeom prst="rect">
              <a:avLst/>
            </a:prstGeom>
            <a:noFill/>
          </p:spPr>
          <p:txBody>
            <a:bodyPr wrap="none" rtlCol="0">
              <a:spAutoFit/>
            </a:bodyPr>
            <a:lstStyle/>
            <a:p>
              <a:r>
                <a:rPr lang="en-US" sz="1800" dirty="0">
                  <a:solidFill>
                    <a:srgbClr val="0B8409"/>
                  </a:solidFill>
                </a:rPr>
                <a:t>power</a:t>
              </a:r>
            </a:p>
          </p:txBody>
        </p:sp>
        <p:sp>
          <p:nvSpPr>
            <p:cNvPr id="79" name="TextBox 78"/>
            <p:cNvSpPr txBox="1"/>
            <p:nvPr/>
          </p:nvSpPr>
          <p:spPr>
            <a:xfrm>
              <a:off x="5639571" y="4752781"/>
              <a:ext cx="1087933" cy="369332"/>
            </a:xfrm>
            <a:prstGeom prst="rect">
              <a:avLst/>
            </a:prstGeom>
            <a:noFill/>
          </p:spPr>
          <p:txBody>
            <a:bodyPr wrap="none" rtlCol="0">
              <a:spAutoFit/>
            </a:bodyPr>
            <a:lstStyle/>
            <a:p>
              <a:r>
                <a:rPr lang="en-US" sz="1800" dirty="0">
                  <a:solidFill>
                    <a:srgbClr val="0B8409"/>
                  </a:solidFill>
                </a:rPr>
                <a:t>Spectrum</a:t>
              </a:r>
            </a:p>
          </p:txBody>
        </p:sp>
      </p:grpSp>
      <p:sp>
        <p:nvSpPr>
          <p:cNvPr id="80" name="TextBox 79"/>
          <p:cNvSpPr txBox="1"/>
          <p:nvPr/>
        </p:nvSpPr>
        <p:spPr>
          <a:xfrm>
            <a:off x="7391400" y="2659267"/>
            <a:ext cx="1470329" cy="769441"/>
          </a:xfrm>
          <a:prstGeom prst="rect">
            <a:avLst/>
          </a:prstGeom>
          <a:noFill/>
        </p:spPr>
        <p:txBody>
          <a:bodyPr wrap="square" rtlCol="0">
            <a:spAutoFit/>
          </a:bodyPr>
          <a:lstStyle/>
          <a:p>
            <a:pPr algn="ctr"/>
            <a:r>
              <a:rPr lang="en-US" sz="2200" b="1" dirty="0">
                <a:solidFill>
                  <a:srgbClr val="0B8409"/>
                </a:solidFill>
              </a:rPr>
              <a:t>Predicted Input</a:t>
            </a:r>
          </a:p>
        </p:txBody>
      </p:sp>
      <p:sp>
        <p:nvSpPr>
          <p:cNvPr id="81" name="TextBox 80"/>
          <p:cNvSpPr txBox="1"/>
          <p:nvPr/>
        </p:nvSpPr>
        <p:spPr>
          <a:xfrm>
            <a:off x="3473666" y="5101616"/>
            <a:ext cx="1784134" cy="769441"/>
          </a:xfrm>
          <a:prstGeom prst="rect">
            <a:avLst/>
          </a:prstGeom>
          <a:noFill/>
        </p:spPr>
        <p:txBody>
          <a:bodyPr wrap="square" rtlCol="0">
            <a:spAutoFit/>
          </a:bodyPr>
          <a:lstStyle/>
          <a:p>
            <a:pPr algn="ctr"/>
            <a:r>
              <a:rPr lang="en-US" sz="2200" b="1" dirty="0">
                <a:solidFill>
                  <a:srgbClr val="0B8409"/>
                </a:solidFill>
              </a:rPr>
              <a:t>Predicted Output</a:t>
            </a:r>
          </a:p>
        </p:txBody>
      </p:sp>
      <p:pic>
        <p:nvPicPr>
          <p:cNvPr id="83" name="Picture 82" descr="Screen Shot 2020-12-29 at 1.30.2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789" y="4649528"/>
            <a:ext cx="1002631" cy="762000"/>
          </a:xfrm>
          <a:prstGeom prst="rect">
            <a:avLst/>
          </a:prstGeom>
        </p:spPr>
      </p:pic>
      <p:pic>
        <p:nvPicPr>
          <p:cNvPr id="84" name="Picture 83" descr="Screen Shot 2020-12-29 at 1.31.4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987" y="3463753"/>
            <a:ext cx="914400" cy="776868"/>
          </a:xfrm>
          <a:prstGeom prst="rect">
            <a:avLst/>
          </a:prstGeom>
        </p:spPr>
      </p:pic>
      <p:sp>
        <p:nvSpPr>
          <p:cNvPr id="85" name="Rounded Rectangle 84"/>
          <p:cNvSpPr/>
          <p:nvPr/>
        </p:nvSpPr>
        <p:spPr>
          <a:xfrm>
            <a:off x="7559048" y="3420977"/>
            <a:ext cx="1219200" cy="2404976"/>
          </a:xfrm>
          <a:prstGeom prst="roundRect">
            <a:avLst/>
          </a:prstGeom>
          <a:noFill/>
          <a:ln w="38100" cmpd="sng">
            <a:solidFill>
              <a:srgbClr val="0B840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ounded Rectangle 85"/>
          <p:cNvSpPr/>
          <p:nvPr/>
        </p:nvSpPr>
        <p:spPr>
          <a:xfrm>
            <a:off x="3623866" y="4030577"/>
            <a:ext cx="1447800" cy="1109576"/>
          </a:xfrm>
          <a:prstGeom prst="roundRect">
            <a:avLst/>
          </a:prstGeom>
          <a:noFill/>
          <a:ln w="38100" cmpd="sng">
            <a:solidFill>
              <a:srgbClr val="0B840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7" name="Elbow Connector 86"/>
          <p:cNvCxnSpPr>
            <a:stCxn id="89" idx="3"/>
            <a:endCxn id="85" idx="2"/>
          </p:cNvCxnSpPr>
          <p:nvPr/>
        </p:nvCxnSpPr>
        <p:spPr>
          <a:xfrm flipV="1">
            <a:off x="4038600" y="5825953"/>
            <a:ext cx="4130048" cy="337103"/>
          </a:xfrm>
          <a:prstGeom prst="bentConnector2">
            <a:avLst/>
          </a:prstGeom>
          <a:ln w="28575"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88" name="Elbow Connector 87"/>
          <p:cNvCxnSpPr>
            <a:stCxn id="89" idx="1"/>
            <a:endCxn id="72" idx="2"/>
          </p:cNvCxnSpPr>
          <p:nvPr/>
        </p:nvCxnSpPr>
        <p:spPr>
          <a:xfrm rot="10800000">
            <a:off x="788188" y="5766464"/>
            <a:ext cx="1066585" cy="396592"/>
          </a:xfrm>
          <a:prstGeom prst="bentConnector2">
            <a:avLst/>
          </a:prstGeom>
          <a:ln w="28575"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90" name="Rounded Rectangle 89"/>
          <p:cNvSpPr/>
          <p:nvPr/>
        </p:nvSpPr>
        <p:spPr>
          <a:xfrm>
            <a:off x="5723695" y="4149552"/>
            <a:ext cx="1219200" cy="914400"/>
          </a:xfrm>
          <a:prstGeom prst="roundRect">
            <a:avLst/>
          </a:prstGeom>
          <a:solidFill>
            <a:schemeClr val="bg1">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Physics forward model, </a:t>
            </a:r>
            <a:r>
              <a:rPr lang="en-US" sz="1800" dirty="0">
                <a:latin typeface="Symbol" charset="2"/>
                <a:cs typeface="Symbol" charset="2"/>
              </a:rPr>
              <a:t>F</a:t>
            </a:r>
          </a:p>
        </p:txBody>
      </p:sp>
      <p:sp>
        <p:nvSpPr>
          <p:cNvPr id="94" name="Right Arrow 93"/>
          <p:cNvSpPr/>
          <p:nvPr/>
        </p:nvSpPr>
        <p:spPr>
          <a:xfrm>
            <a:off x="5260856" y="4378153"/>
            <a:ext cx="304800" cy="484632"/>
          </a:xfrm>
          <a:prstGeom prst="rightArrow">
            <a:avLst/>
          </a:prstGeom>
          <a:solidFill>
            <a:srgbClr val="7F7F7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ight Arrow 94"/>
          <p:cNvSpPr/>
          <p:nvPr/>
        </p:nvSpPr>
        <p:spPr>
          <a:xfrm>
            <a:off x="7111927" y="4378153"/>
            <a:ext cx="304800" cy="484632"/>
          </a:xfrm>
          <a:prstGeom prst="rightArrow">
            <a:avLst/>
          </a:prstGeom>
          <a:solidFill>
            <a:srgbClr val="7F7F7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p:cNvSpPr txBox="1"/>
          <p:nvPr/>
        </p:nvSpPr>
        <p:spPr>
          <a:xfrm>
            <a:off x="3672503" y="3997152"/>
            <a:ext cx="597189" cy="369332"/>
          </a:xfrm>
          <a:prstGeom prst="rect">
            <a:avLst/>
          </a:prstGeom>
          <a:noFill/>
        </p:spPr>
        <p:txBody>
          <a:bodyPr wrap="none" rtlCol="0">
            <a:spAutoFit/>
          </a:bodyPr>
          <a:lstStyle/>
          <a:p>
            <a:r>
              <a:rPr lang="en-US" sz="1800" dirty="0">
                <a:solidFill>
                  <a:srgbClr val="0B8409"/>
                </a:solidFill>
              </a:rPr>
              <a:t>field</a:t>
            </a:r>
          </a:p>
        </p:txBody>
      </p:sp>
      <p:pic>
        <p:nvPicPr>
          <p:cNvPr id="103" name="Picture 102" descr="texclip2020122920094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6498" y="2982432"/>
            <a:ext cx="615164" cy="234821"/>
          </a:xfrm>
          <a:prstGeom prst="rect">
            <a:avLst/>
          </a:prstGeom>
        </p:spPr>
      </p:pic>
      <p:pic>
        <p:nvPicPr>
          <p:cNvPr id="105" name="Picture 104" descr="texclip2020122920144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7888" y="5834477"/>
            <a:ext cx="444935" cy="274320"/>
          </a:xfrm>
          <a:prstGeom prst="rect">
            <a:avLst/>
          </a:prstGeom>
        </p:spPr>
      </p:pic>
      <p:sp>
        <p:nvSpPr>
          <p:cNvPr id="109" name="TextBox 108"/>
          <p:cNvSpPr txBox="1"/>
          <p:nvPr/>
        </p:nvSpPr>
        <p:spPr>
          <a:xfrm>
            <a:off x="381000" y="1752600"/>
            <a:ext cx="8077200" cy="646331"/>
          </a:xfrm>
          <a:prstGeom prst="rect">
            <a:avLst/>
          </a:prstGeom>
          <a:noFill/>
        </p:spPr>
        <p:txBody>
          <a:bodyPr wrap="square" rtlCol="0">
            <a:spAutoFit/>
          </a:bodyPr>
          <a:lstStyle/>
          <a:p>
            <a:pPr algn="ctr"/>
            <a:r>
              <a:rPr lang="en-US" dirty="0"/>
              <a:t>“Physics-informed neural network” (PINN)</a:t>
            </a:r>
          </a:p>
          <a:p>
            <a:pPr algn="ctr"/>
            <a:r>
              <a:rPr lang="en-US" dirty="0"/>
              <a:t>Advantages: No need for labeled data, train directly on experimental data</a:t>
            </a:r>
          </a:p>
        </p:txBody>
      </p:sp>
      <p:sp>
        <p:nvSpPr>
          <p:cNvPr id="110" name="Right Arrow 109"/>
          <p:cNvSpPr/>
          <p:nvPr/>
        </p:nvSpPr>
        <p:spPr>
          <a:xfrm>
            <a:off x="1524000" y="4378153"/>
            <a:ext cx="304800" cy="484632"/>
          </a:xfrm>
          <a:prstGeom prst="rightArrow">
            <a:avLst/>
          </a:prstGeom>
          <a:solidFill>
            <a:srgbClr val="7F7F7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ight Arrow 110"/>
          <p:cNvSpPr/>
          <p:nvPr/>
        </p:nvSpPr>
        <p:spPr>
          <a:xfrm>
            <a:off x="3200400" y="4378153"/>
            <a:ext cx="304800" cy="484632"/>
          </a:xfrm>
          <a:prstGeom prst="rightArrow">
            <a:avLst/>
          </a:prstGeom>
          <a:solidFill>
            <a:srgbClr val="7F7F7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2" name="Picture 111"/>
          <p:cNvPicPr>
            <a:picLocks noChangeAspect="1"/>
          </p:cNvPicPr>
          <p:nvPr/>
        </p:nvPicPr>
        <p:blipFill>
          <a:blip r:embed="rId9"/>
          <a:stretch>
            <a:fillRect/>
          </a:stretch>
        </p:blipFill>
        <p:spPr>
          <a:xfrm>
            <a:off x="1813486" y="3962400"/>
            <a:ext cx="1463114" cy="1219200"/>
          </a:xfrm>
          <a:prstGeom prst="rect">
            <a:avLst/>
          </a:prstGeom>
        </p:spPr>
      </p:pic>
      <p:sp>
        <p:nvSpPr>
          <p:cNvPr id="7" name="TextBox 6"/>
          <p:cNvSpPr txBox="1"/>
          <p:nvPr/>
        </p:nvSpPr>
        <p:spPr>
          <a:xfrm>
            <a:off x="1676400" y="3429000"/>
            <a:ext cx="1600200" cy="646331"/>
          </a:xfrm>
          <a:prstGeom prst="rect">
            <a:avLst/>
          </a:prstGeom>
          <a:noFill/>
        </p:spPr>
        <p:txBody>
          <a:bodyPr wrap="square" rtlCol="0">
            <a:spAutoFit/>
          </a:bodyPr>
          <a:lstStyle/>
          <a:p>
            <a:pPr algn="ctr"/>
            <a:r>
              <a:rPr lang="en-US" dirty="0"/>
              <a:t>NN Inverse Model</a:t>
            </a:r>
          </a:p>
        </p:txBody>
      </p:sp>
      <p:pic>
        <p:nvPicPr>
          <p:cNvPr id="36" name="Picture 35" descr="Screen Shot 2018-11-14 at 11.53.08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34960" y="2743200"/>
            <a:ext cx="1927840" cy="914400"/>
          </a:xfrm>
          <a:prstGeom prst="rect">
            <a:avLst/>
          </a:prstGeom>
        </p:spPr>
      </p:pic>
      <p:sp>
        <p:nvSpPr>
          <p:cNvPr id="2" name="Left Arrow 1"/>
          <p:cNvSpPr/>
          <p:nvPr/>
        </p:nvSpPr>
        <p:spPr>
          <a:xfrm>
            <a:off x="6096000" y="2971800"/>
            <a:ext cx="457200" cy="3048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Symbol" charset="2"/>
                <a:cs typeface="Symbol" charset="2"/>
              </a:rPr>
              <a:t>F</a:t>
            </a:r>
          </a:p>
        </p:txBody>
      </p:sp>
      <p:sp>
        <p:nvSpPr>
          <p:cNvPr id="38" name="TextBox 37">
            <a:extLst>
              <a:ext uri="{FF2B5EF4-FFF2-40B4-BE49-F238E27FC236}">
                <a16:creationId xmlns:a16="http://schemas.microsoft.com/office/drawing/2014/main" id="{0696C393-F542-6A46-A606-64B091F23839}"/>
              </a:ext>
            </a:extLst>
          </p:cNvPr>
          <p:cNvSpPr txBox="1"/>
          <p:nvPr/>
        </p:nvSpPr>
        <p:spPr>
          <a:xfrm>
            <a:off x="0" y="6553199"/>
            <a:ext cx="2731838" cy="307777"/>
          </a:xfrm>
          <a:prstGeom prst="rect">
            <a:avLst/>
          </a:prstGeom>
          <a:noFill/>
        </p:spPr>
        <p:txBody>
          <a:bodyPr wrap="none" rtlCol="0">
            <a:spAutoFit/>
          </a:bodyPr>
          <a:lstStyle/>
          <a:p>
            <a:r>
              <a:rPr lang="en-US" sz="1400" dirty="0"/>
              <a:t>D. Ratner et al., Opt. Exp., 2021</a:t>
            </a:r>
          </a:p>
        </p:txBody>
      </p:sp>
      <p:sp>
        <p:nvSpPr>
          <p:cNvPr id="40" name="TextBox 39">
            <a:extLst>
              <a:ext uri="{FF2B5EF4-FFF2-40B4-BE49-F238E27FC236}">
                <a16:creationId xmlns:a16="http://schemas.microsoft.com/office/drawing/2014/main" id="{A6E8B3CE-D909-0B4B-ABA5-B6AE7D8BA6EC}"/>
              </a:ext>
            </a:extLst>
          </p:cNvPr>
          <p:cNvSpPr txBox="1"/>
          <p:nvPr/>
        </p:nvSpPr>
        <p:spPr>
          <a:xfrm>
            <a:off x="304800" y="1371601"/>
            <a:ext cx="7265450" cy="400110"/>
          </a:xfrm>
          <a:prstGeom prst="rect">
            <a:avLst/>
          </a:prstGeom>
          <a:noFill/>
        </p:spPr>
        <p:txBody>
          <a:bodyPr wrap="none" rtlCol="0">
            <a:spAutoFit/>
          </a:bodyPr>
          <a:lstStyle/>
          <a:p>
            <a:r>
              <a:rPr lang="en-US" sz="2000" dirty="0"/>
              <a:t>Approach #3: Train a neural network with cycle-consistent loss</a:t>
            </a:r>
          </a:p>
        </p:txBody>
      </p:sp>
      <p:grpSp>
        <p:nvGrpSpPr>
          <p:cNvPr id="4" name="Group 3">
            <a:extLst>
              <a:ext uri="{FF2B5EF4-FFF2-40B4-BE49-F238E27FC236}">
                <a16:creationId xmlns:a16="http://schemas.microsoft.com/office/drawing/2014/main" id="{E1769A37-E794-7A48-926E-909FE33A2D21}"/>
              </a:ext>
            </a:extLst>
          </p:cNvPr>
          <p:cNvGrpSpPr/>
          <p:nvPr/>
        </p:nvGrpSpPr>
        <p:grpSpPr>
          <a:xfrm>
            <a:off x="1854772" y="5943600"/>
            <a:ext cx="2183828" cy="438912"/>
            <a:chOff x="1854772" y="5943600"/>
            <a:chExt cx="2183828" cy="438912"/>
          </a:xfrm>
        </p:grpSpPr>
        <p:sp>
          <p:nvSpPr>
            <p:cNvPr id="89" name="Rounded Rectangle 88"/>
            <p:cNvSpPr/>
            <p:nvPr/>
          </p:nvSpPr>
          <p:spPr>
            <a:xfrm>
              <a:off x="1854772" y="5943600"/>
              <a:ext cx="2183828" cy="438912"/>
            </a:xfrm>
            <a:prstGeom prst="roundRect">
              <a:avLst/>
            </a:prstGeom>
            <a:solidFill>
              <a:srgbClr val="DF58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800" dirty="0"/>
                <a:t>Unlabeled loss,</a:t>
              </a:r>
            </a:p>
          </p:txBody>
        </p:sp>
        <p:pic>
          <p:nvPicPr>
            <p:cNvPr id="3" name="Picture 2">
              <a:extLst>
                <a:ext uri="{FF2B5EF4-FFF2-40B4-BE49-F238E27FC236}">
                  <a16:creationId xmlns:a16="http://schemas.microsoft.com/office/drawing/2014/main" id="{C620D859-9669-0E42-BF49-187A7B16B233}"/>
                </a:ext>
              </a:extLst>
            </p:cNvPr>
            <p:cNvPicPr>
              <a:picLocks noChangeAspect="1"/>
            </p:cNvPicPr>
            <p:nvPr/>
          </p:nvPicPr>
          <p:blipFill>
            <a:blip r:embed="rId11"/>
            <a:stretch>
              <a:fillRect/>
            </a:stretch>
          </p:blipFill>
          <p:spPr>
            <a:xfrm>
              <a:off x="3557338" y="6050958"/>
              <a:ext cx="425666" cy="273642"/>
            </a:xfrm>
            <a:prstGeom prst="rect">
              <a:avLst/>
            </a:prstGeom>
          </p:spPr>
        </p:pic>
      </p:grpSp>
    </p:spTree>
    <p:extLst>
      <p:ext uri="{BB962C8B-B14F-4D97-AF65-F5344CB8AC3E}">
        <p14:creationId xmlns:p14="http://schemas.microsoft.com/office/powerpoint/2010/main" val="1859839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Surrogate Models: Applications</a:t>
            </a:r>
          </a:p>
        </p:txBody>
      </p:sp>
      <p:grpSp>
        <p:nvGrpSpPr>
          <p:cNvPr id="6" name="Group 5"/>
          <p:cNvGrpSpPr/>
          <p:nvPr/>
        </p:nvGrpSpPr>
        <p:grpSpPr>
          <a:xfrm>
            <a:off x="228600" y="1923989"/>
            <a:ext cx="7596951" cy="2021533"/>
            <a:chOff x="320224" y="4988867"/>
            <a:chExt cx="7596951" cy="2021533"/>
          </a:xfrm>
        </p:grpSpPr>
        <p:sp>
          <p:nvSpPr>
            <p:cNvPr id="7" name="TextBox 6"/>
            <p:cNvSpPr txBox="1"/>
            <p:nvPr/>
          </p:nvSpPr>
          <p:spPr>
            <a:xfrm>
              <a:off x="320224" y="4988867"/>
              <a:ext cx="7596951" cy="369332"/>
            </a:xfrm>
            <a:prstGeom prst="rect">
              <a:avLst/>
            </a:prstGeom>
            <a:noFill/>
          </p:spPr>
          <p:txBody>
            <a:bodyPr wrap="none" rtlCol="0">
              <a:spAutoFit/>
            </a:bodyPr>
            <a:lstStyle/>
            <a:p>
              <a:pPr marL="342900" indent="-342900">
                <a:buFont typeface="Arial"/>
                <a:buChar char="•"/>
              </a:pPr>
              <a:r>
                <a:rPr lang="en-US" dirty="0">
                  <a:solidFill>
                    <a:srgbClr val="000000"/>
                  </a:solidFill>
                </a:rPr>
                <a:t>Designing new machines: surrogate executes faster than physics sim</a:t>
              </a:r>
            </a:p>
          </p:txBody>
        </p:sp>
        <p:pic>
          <p:nvPicPr>
            <p:cNvPr id="8" name="image47.png" descr="100pC_300pC_LPS_wakefield.png"/>
            <p:cNvPicPr/>
            <p:nvPr/>
          </p:nvPicPr>
          <p:blipFill rotWithShape="1">
            <a:blip r:embed="rId2"/>
            <a:srcRect l="7312" t="4129" r="53975" b="50639"/>
            <a:stretch/>
          </p:blipFill>
          <p:spPr>
            <a:xfrm>
              <a:off x="396424" y="5486400"/>
              <a:ext cx="1752600" cy="1226523"/>
            </a:xfrm>
            <a:prstGeom prst="rect">
              <a:avLst/>
            </a:prstGeom>
            <a:ln/>
          </p:spPr>
        </p:pic>
        <p:pic>
          <p:nvPicPr>
            <p:cNvPr id="9" name="Picture 8" descr="Screen Shot 2017-09-27 at 11.59.16 PM.png"/>
            <p:cNvPicPr>
              <a:picLocks noChangeAspect="1"/>
            </p:cNvPicPr>
            <p:nvPr/>
          </p:nvPicPr>
          <p:blipFill rotWithShape="1">
            <a:blip r:embed="rId3">
              <a:extLst>
                <a:ext uri="{28A0092B-C50C-407E-A947-70E740481C1C}">
                  <a14:useLocalDpi xmlns:a14="http://schemas.microsoft.com/office/drawing/2010/main" val="0"/>
                </a:ext>
              </a:extLst>
            </a:blip>
            <a:srcRect l="1" r="-800" b="52553"/>
            <a:stretch/>
          </p:blipFill>
          <p:spPr>
            <a:xfrm>
              <a:off x="3368224" y="5486400"/>
              <a:ext cx="1447800" cy="1174473"/>
            </a:xfrm>
            <a:prstGeom prst="rect">
              <a:avLst/>
            </a:prstGeom>
          </p:spPr>
        </p:pic>
        <p:sp>
          <p:nvSpPr>
            <p:cNvPr id="11" name="Right Arrow 10"/>
            <p:cNvSpPr/>
            <p:nvPr/>
          </p:nvSpPr>
          <p:spPr>
            <a:xfrm>
              <a:off x="2301424" y="5763768"/>
              <a:ext cx="83820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234624" y="6702623"/>
              <a:ext cx="3171737" cy="307777"/>
            </a:xfrm>
            <a:prstGeom prst="rect">
              <a:avLst/>
            </a:prstGeom>
            <a:noFill/>
          </p:spPr>
          <p:txBody>
            <a:bodyPr wrap="none" rtlCol="0">
              <a:spAutoFit/>
            </a:bodyPr>
            <a:lstStyle/>
            <a:p>
              <a:r>
                <a:rPr lang="en-US" sz="1400" dirty="0"/>
                <a:t>LCLS-II simulations, Y. Ding, J. </a:t>
              </a:r>
              <a:r>
                <a:rPr lang="en-US" sz="1400" dirty="0" err="1"/>
                <a:t>Qiang</a:t>
              </a:r>
              <a:endParaRPr lang="en-US" sz="1400" dirty="0"/>
            </a:p>
          </p:txBody>
        </p:sp>
      </p:grpSp>
      <p:sp>
        <p:nvSpPr>
          <p:cNvPr id="20" name="TextBox 19"/>
          <p:cNvSpPr txBox="1"/>
          <p:nvPr/>
        </p:nvSpPr>
        <p:spPr>
          <a:xfrm>
            <a:off x="228600" y="3945522"/>
            <a:ext cx="6827510" cy="369332"/>
          </a:xfrm>
          <a:prstGeom prst="rect">
            <a:avLst/>
          </a:prstGeom>
          <a:noFill/>
        </p:spPr>
        <p:txBody>
          <a:bodyPr wrap="none" rtlCol="0">
            <a:spAutoFit/>
          </a:bodyPr>
          <a:lstStyle/>
          <a:p>
            <a:pPr marL="342900" indent="-342900">
              <a:buFont typeface="Arial"/>
              <a:buChar char="•"/>
            </a:pPr>
            <a:r>
              <a:rPr lang="en-US" dirty="0">
                <a:solidFill>
                  <a:srgbClr val="000000"/>
                </a:solidFill>
              </a:rPr>
              <a:t>Live tuning of machines: surrogate trained during optimization</a:t>
            </a:r>
          </a:p>
        </p:txBody>
      </p:sp>
      <p:sp>
        <p:nvSpPr>
          <p:cNvPr id="28" name="TextBox 27"/>
          <p:cNvSpPr txBox="1"/>
          <p:nvPr/>
        </p:nvSpPr>
        <p:spPr>
          <a:xfrm>
            <a:off x="228600" y="6000690"/>
            <a:ext cx="7772400" cy="646331"/>
          </a:xfrm>
          <a:prstGeom prst="rect">
            <a:avLst/>
          </a:prstGeom>
          <a:noFill/>
        </p:spPr>
        <p:txBody>
          <a:bodyPr wrap="square" rtlCol="0">
            <a:spAutoFit/>
          </a:bodyPr>
          <a:lstStyle/>
          <a:p>
            <a:pPr marL="342900" indent="-342900">
              <a:buFont typeface="Arial"/>
              <a:buChar char="•"/>
            </a:pPr>
            <a:r>
              <a:rPr lang="en-US" dirty="0">
                <a:solidFill>
                  <a:srgbClr val="000000"/>
                </a:solidFill>
              </a:rPr>
              <a:t>AI-based analysis: e.g. physics-informed NN to reconstruct physical observables/parameters</a:t>
            </a:r>
          </a:p>
        </p:txBody>
      </p:sp>
      <p:grpSp>
        <p:nvGrpSpPr>
          <p:cNvPr id="5" name="Group 4"/>
          <p:cNvGrpSpPr/>
          <p:nvPr/>
        </p:nvGrpSpPr>
        <p:grpSpPr>
          <a:xfrm>
            <a:off x="561821" y="4463542"/>
            <a:ext cx="6019800" cy="1447800"/>
            <a:chOff x="381000" y="3962400"/>
            <a:chExt cx="7239000" cy="1823965"/>
          </a:xfrm>
        </p:grpSpPr>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962400"/>
              <a:ext cx="2000250" cy="153597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nvGrpSpPr>
            <p:cNvPr id="22" name="Group 21"/>
            <p:cNvGrpSpPr/>
            <p:nvPr/>
          </p:nvGrpSpPr>
          <p:grpSpPr>
            <a:xfrm>
              <a:off x="5486400" y="3962400"/>
              <a:ext cx="2133600" cy="1447800"/>
              <a:chOff x="6193812" y="4504373"/>
              <a:chExt cx="2479242" cy="1792988"/>
            </a:xfrm>
          </p:grpSpPr>
          <p:pic>
            <p:nvPicPr>
              <p:cNvPr id="2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3812" y="4504373"/>
                <a:ext cx="2479242" cy="17929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4" name="Rectangle 8"/>
              <p:cNvSpPr>
                <a:spLocks noChangeArrowheads="1"/>
              </p:cNvSpPr>
              <p:nvPr/>
            </p:nvSpPr>
            <p:spPr bwMode="auto">
              <a:xfrm>
                <a:off x="6473792" y="4589121"/>
                <a:ext cx="745920" cy="331235"/>
              </a:xfrm>
              <a:prstGeom prst="rect">
                <a:avLst/>
              </a:prstGeom>
              <a:solidFill>
                <a:srgbClr val="FFFFFF"/>
              </a:solidFill>
              <a:ln w="9360" cap="flat">
                <a:solidFill>
                  <a:srgbClr val="3465A4"/>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639" tIns="55188" rIns="81639" bIns="4082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9pPr>
              </a:lstStyle>
              <a:p>
                <a:pPr algn="ctr">
                  <a:buClrTx/>
                  <a:buFontTx/>
                  <a:buNone/>
                </a:pPr>
                <a:r>
                  <a:rPr lang="en-US" altLang="en-US" dirty="0">
                    <a:cs typeface="Arial" charset="0"/>
                  </a:rPr>
                  <a:t>ρ </a:t>
                </a:r>
                <a:r>
                  <a:rPr lang="en-US" altLang="en-US" dirty="0"/>
                  <a:t>= 0.7</a:t>
                </a:r>
              </a:p>
            </p:txBody>
          </p:sp>
        </p:grpSp>
        <p:grpSp>
          <p:nvGrpSpPr>
            <p:cNvPr id="25" name="Group 24"/>
            <p:cNvGrpSpPr/>
            <p:nvPr/>
          </p:nvGrpSpPr>
          <p:grpSpPr>
            <a:xfrm>
              <a:off x="3305431" y="3962401"/>
              <a:ext cx="2108373" cy="1513609"/>
              <a:chOff x="3657600" y="4480982"/>
              <a:chExt cx="2485769" cy="1839771"/>
            </a:xfrm>
          </p:grpSpPr>
          <p:pic>
            <p:nvPicPr>
              <p:cNvPr id="2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4480982"/>
                <a:ext cx="2485769" cy="183977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7" name="Rectangle 10"/>
              <p:cNvSpPr>
                <a:spLocks noChangeArrowheads="1"/>
              </p:cNvSpPr>
              <p:nvPr/>
            </p:nvSpPr>
            <p:spPr bwMode="auto">
              <a:xfrm>
                <a:off x="3973591" y="4589121"/>
                <a:ext cx="663840" cy="331235"/>
              </a:xfrm>
              <a:prstGeom prst="rect">
                <a:avLst/>
              </a:prstGeom>
              <a:solidFill>
                <a:srgbClr val="FFFFFF"/>
              </a:solidFill>
              <a:ln w="9360" cap="flat">
                <a:solidFill>
                  <a:srgbClr val="3465A4"/>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639" tIns="55188" rIns="81639" bIns="4082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9pPr>
              </a:lstStyle>
              <a:p>
                <a:pPr algn="ctr">
                  <a:buClrTx/>
                  <a:buFontTx/>
                  <a:buNone/>
                </a:pPr>
                <a:r>
                  <a:rPr lang="en-US" altLang="en-US" dirty="0">
                    <a:cs typeface="Arial" charset="0"/>
                  </a:rPr>
                  <a:t>ρ </a:t>
                </a:r>
                <a:r>
                  <a:rPr lang="en-US" altLang="en-US" dirty="0"/>
                  <a:t>= 0</a:t>
                </a:r>
              </a:p>
            </p:txBody>
          </p:sp>
        </p:grpSp>
        <p:sp>
          <p:nvSpPr>
            <p:cNvPr id="3" name="TextBox 2"/>
            <p:cNvSpPr txBox="1"/>
            <p:nvPr/>
          </p:nvSpPr>
          <p:spPr>
            <a:xfrm>
              <a:off x="381000" y="5398622"/>
              <a:ext cx="2093991" cy="387743"/>
            </a:xfrm>
            <a:prstGeom prst="rect">
              <a:avLst/>
            </a:prstGeom>
            <a:noFill/>
          </p:spPr>
          <p:txBody>
            <a:bodyPr wrap="none" rtlCol="0">
              <a:spAutoFit/>
            </a:bodyPr>
            <a:lstStyle/>
            <a:p>
              <a:r>
                <a:rPr lang="en-US" sz="1400" dirty="0"/>
                <a:t>J. </a:t>
              </a:r>
              <a:r>
                <a:rPr lang="en-US" sz="1400" dirty="0" err="1"/>
                <a:t>Duris</a:t>
              </a:r>
              <a:r>
                <a:rPr lang="en-US" sz="1400" dirty="0"/>
                <a:t>, PRL, 2020</a:t>
              </a:r>
            </a:p>
          </p:txBody>
        </p:sp>
      </p:grpSp>
      <p:sp>
        <p:nvSpPr>
          <p:cNvPr id="30" name="Slide Number Placeholder 6"/>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5</a:t>
            </a:fld>
            <a:endParaRPr lang="en-US" sz="1200" dirty="0"/>
          </a:p>
        </p:txBody>
      </p:sp>
      <p:sp>
        <p:nvSpPr>
          <p:cNvPr id="4" name="TextBox 3">
            <a:extLst>
              <a:ext uri="{FF2B5EF4-FFF2-40B4-BE49-F238E27FC236}">
                <a16:creationId xmlns:a16="http://schemas.microsoft.com/office/drawing/2014/main" id="{71259564-B619-5A34-A8AB-35B6C8650246}"/>
              </a:ext>
            </a:extLst>
          </p:cNvPr>
          <p:cNvSpPr txBox="1"/>
          <p:nvPr/>
        </p:nvSpPr>
        <p:spPr>
          <a:xfrm>
            <a:off x="5038778" y="2451493"/>
            <a:ext cx="3583620" cy="1200329"/>
          </a:xfrm>
          <a:prstGeom prst="rect">
            <a:avLst/>
          </a:prstGeom>
          <a:noFill/>
        </p:spPr>
        <p:txBody>
          <a:bodyPr wrap="square" rtlCol="0">
            <a:spAutoFit/>
          </a:bodyPr>
          <a:lstStyle/>
          <a:p>
            <a:pPr algn="ctr"/>
            <a:r>
              <a:rPr lang="en-US" dirty="0"/>
              <a:t>“One-to-one” physics simulations take ~100k CPU hours</a:t>
            </a:r>
          </a:p>
          <a:p>
            <a:pPr algn="ctr"/>
            <a:r>
              <a:rPr lang="en-US" dirty="0">
                <a:sym typeface="Wingdings" pitchFamily="2" charset="2"/>
              </a:rPr>
              <a:t> Surrogate model &lt;10</a:t>
            </a:r>
            <a:r>
              <a:rPr lang="en-US" baseline="30000" dirty="0">
                <a:sym typeface="Wingdings" pitchFamily="2" charset="2"/>
              </a:rPr>
              <a:t>-7</a:t>
            </a:r>
            <a:r>
              <a:rPr lang="en-US" dirty="0">
                <a:sym typeface="Wingdings" pitchFamily="2" charset="2"/>
              </a:rPr>
              <a:t> GPU hours</a:t>
            </a:r>
            <a:endParaRPr lang="en-US" dirty="0"/>
          </a:p>
        </p:txBody>
      </p:sp>
      <p:sp>
        <p:nvSpPr>
          <p:cNvPr id="13" name="TextBox 12">
            <a:extLst>
              <a:ext uri="{FF2B5EF4-FFF2-40B4-BE49-F238E27FC236}">
                <a16:creationId xmlns:a16="http://schemas.microsoft.com/office/drawing/2014/main" id="{CCB01B42-9D97-B5B6-F548-7E0DCE3B885B}"/>
              </a:ext>
            </a:extLst>
          </p:cNvPr>
          <p:cNvSpPr txBox="1"/>
          <p:nvPr/>
        </p:nvSpPr>
        <p:spPr>
          <a:xfrm>
            <a:off x="141119" y="1388542"/>
            <a:ext cx="4572000" cy="400110"/>
          </a:xfrm>
          <a:prstGeom prst="rect">
            <a:avLst/>
          </a:prstGeom>
          <a:noFill/>
        </p:spPr>
        <p:txBody>
          <a:bodyPr wrap="square">
            <a:spAutoFit/>
          </a:bodyPr>
          <a:lstStyle/>
          <a:p>
            <a:r>
              <a:rPr lang="en-US" sz="2000" dirty="0">
                <a:solidFill>
                  <a:srgbClr val="000000"/>
                </a:solidFill>
              </a:rPr>
              <a:t>Applications for accelerators:</a:t>
            </a:r>
            <a:endParaRPr lang="en-US" sz="2000" dirty="0"/>
          </a:p>
        </p:txBody>
      </p:sp>
    </p:spTree>
    <p:extLst>
      <p:ext uri="{BB962C8B-B14F-4D97-AF65-F5344CB8AC3E}">
        <p14:creationId xmlns:p14="http://schemas.microsoft.com/office/powerpoint/2010/main" val="416407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327E3-B12D-426A-C74E-29A7A9ACE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496492-E7FF-0735-1B88-D1727A4253D1}"/>
              </a:ext>
            </a:extLst>
          </p:cNvPr>
          <p:cNvSpPr>
            <a:spLocks noGrp="1"/>
          </p:cNvSpPr>
          <p:nvPr>
            <p:ph type="title"/>
          </p:nvPr>
        </p:nvSpPr>
        <p:spPr/>
        <p:txBody>
          <a:bodyPr/>
          <a:lstStyle/>
          <a:p>
            <a:r>
              <a:rPr lang="en-US" dirty="0"/>
              <a:t>Surrogate Models: Gaussian processes</a:t>
            </a:r>
          </a:p>
        </p:txBody>
      </p:sp>
      <p:sp>
        <p:nvSpPr>
          <p:cNvPr id="30" name="Slide Number Placeholder 6">
            <a:extLst>
              <a:ext uri="{FF2B5EF4-FFF2-40B4-BE49-F238E27FC236}">
                <a16:creationId xmlns:a16="http://schemas.microsoft.com/office/drawing/2014/main" id="{B0600B47-10EB-02CB-A80F-05FFA53E1A16}"/>
              </a:ext>
            </a:extLst>
          </p:cNvPr>
          <p:cNvSpPr>
            <a:spLocks noGrp="1"/>
          </p:cNvSpPr>
          <p:nvPr>
            <p:ph type="sldNum" sz="quarter" idx="4294967295"/>
          </p:nvPr>
        </p:nvSpPr>
        <p:spPr>
          <a:xfrm>
            <a:off x="8686800" y="6553199"/>
            <a:ext cx="457200" cy="304801"/>
          </a:xfrm>
          <a:prstGeom prst="rect">
            <a:avLst/>
          </a:prstGeom>
        </p:spPr>
        <p:txBody>
          <a:bodyPr/>
          <a:lstStyle/>
          <a:p>
            <a:fld id="{5BD36294-2849-48A8-8531-5354CF3095D2}" type="slidenum">
              <a:rPr lang="en-US" sz="1200" smtClean="0"/>
              <a:pPr/>
              <a:t>6</a:t>
            </a:fld>
            <a:endParaRPr lang="en-US" sz="1200" dirty="0"/>
          </a:p>
        </p:txBody>
      </p:sp>
      <p:sp>
        <p:nvSpPr>
          <p:cNvPr id="10" name="TextBox 9">
            <a:extLst>
              <a:ext uri="{FF2B5EF4-FFF2-40B4-BE49-F238E27FC236}">
                <a16:creationId xmlns:a16="http://schemas.microsoft.com/office/drawing/2014/main" id="{5FC1CB87-B0B7-B86A-E590-EBC686258380}"/>
              </a:ext>
            </a:extLst>
          </p:cNvPr>
          <p:cNvSpPr txBox="1"/>
          <p:nvPr/>
        </p:nvSpPr>
        <p:spPr>
          <a:xfrm>
            <a:off x="304800" y="1447800"/>
            <a:ext cx="3943708" cy="400110"/>
          </a:xfrm>
          <a:prstGeom prst="rect">
            <a:avLst/>
          </a:prstGeom>
          <a:noFill/>
        </p:spPr>
        <p:txBody>
          <a:bodyPr wrap="none" rtlCol="0">
            <a:spAutoFit/>
          </a:bodyPr>
          <a:lstStyle/>
          <a:p>
            <a:r>
              <a:rPr lang="en-US" sz="2000" dirty="0"/>
              <a:t>AI Method: Gaussian processes</a:t>
            </a:r>
          </a:p>
        </p:txBody>
      </p:sp>
      <p:pic>
        <p:nvPicPr>
          <p:cNvPr id="40" name="Picture 39">
            <a:extLst>
              <a:ext uri="{FF2B5EF4-FFF2-40B4-BE49-F238E27FC236}">
                <a16:creationId xmlns:a16="http://schemas.microsoft.com/office/drawing/2014/main" id="{DBAAE478-3C5E-42D7-C682-9DC4ED402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66" y="3355951"/>
            <a:ext cx="6211330" cy="3410444"/>
          </a:xfrm>
          <a:prstGeom prst="rect">
            <a:avLst/>
          </a:prstGeom>
        </p:spPr>
      </p:pic>
      <p:grpSp>
        <p:nvGrpSpPr>
          <p:cNvPr id="41" name="Group 40">
            <a:extLst>
              <a:ext uri="{FF2B5EF4-FFF2-40B4-BE49-F238E27FC236}">
                <a16:creationId xmlns:a16="http://schemas.microsoft.com/office/drawing/2014/main" id="{16024419-E50D-E672-594C-FE7560C3E841}"/>
              </a:ext>
            </a:extLst>
          </p:cNvPr>
          <p:cNvGrpSpPr/>
          <p:nvPr/>
        </p:nvGrpSpPr>
        <p:grpSpPr>
          <a:xfrm>
            <a:off x="6629400" y="3480487"/>
            <a:ext cx="1809462" cy="3301313"/>
            <a:chOff x="2434880" y="3557700"/>
            <a:chExt cx="2826507" cy="4249732"/>
          </a:xfrm>
        </p:grpSpPr>
        <p:pic>
          <p:nvPicPr>
            <p:cNvPr id="42" name="Picture 2">
              <a:extLst>
                <a:ext uri="{FF2B5EF4-FFF2-40B4-BE49-F238E27FC236}">
                  <a16:creationId xmlns:a16="http://schemas.microsoft.com/office/drawing/2014/main" id="{E6E149B3-72FF-AC22-FDAE-D64AA337C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1055" y="3557700"/>
              <a:ext cx="2649853" cy="203479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8" name="Picture 5">
              <a:extLst>
                <a:ext uri="{FF2B5EF4-FFF2-40B4-BE49-F238E27FC236}">
                  <a16:creationId xmlns:a16="http://schemas.microsoft.com/office/drawing/2014/main" id="{8F55CA64-86D2-B9C0-0769-DFDA48395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4880" y="5465266"/>
              <a:ext cx="2826507" cy="19179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5" name="TextBox 44">
              <a:extLst>
                <a:ext uri="{FF2B5EF4-FFF2-40B4-BE49-F238E27FC236}">
                  <a16:creationId xmlns:a16="http://schemas.microsoft.com/office/drawing/2014/main" id="{BE9DA4C4-990E-D79D-F66A-98B60D659B17}"/>
                </a:ext>
              </a:extLst>
            </p:cNvPr>
            <p:cNvSpPr txBox="1"/>
            <p:nvPr/>
          </p:nvSpPr>
          <p:spPr>
            <a:xfrm>
              <a:off x="2609941" y="7419689"/>
              <a:ext cx="2093992" cy="387743"/>
            </a:xfrm>
            <a:prstGeom prst="rect">
              <a:avLst/>
            </a:prstGeom>
            <a:noFill/>
          </p:spPr>
          <p:txBody>
            <a:bodyPr wrap="none" rtlCol="0">
              <a:spAutoFit/>
            </a:bodyPr>
            <a:lstStyle/>
            <a:p>
              <a:r>
                <a:rPr lang="en-US" sz="1400" dirty="0"/>
                <a:t>J. </a:t>
              </a:r>
              <a:r>
                <a:rPr lang="en-US" sz="1400" dirty="0" err="1"/>
                <a:t>Duris</a:t>
              </a:r>
              <a:r>
                <a:rPr lang="en-US" sz="1400" dirty="0"/>
                <a:t>, PRL, 2020</a:t>
              </a:r>
            </a:p>
          </p:txBody>
        </p:sp>
      </p:grpSp>
      <p:sp>
        <p:nvSpPr>
          <p:cNvPr id="59" name="TextBox 58">
            <a:extLst>
              <a:ext uri="{FF2B5EF4-FFF2-40B4-BE49-F238E27FC236}">
                <a16:creationId xmlns:a16="http://schemas.microsoft.com/office/drawing/2014/main" id="{211736CC-A913-83E7-272A-F8F07DF24DA7}"/>
              </a:ext>
            </a:extLst>
          </p:cNvPr>
          <p:cNvSpPr txBox="1"/>
          <p:nvPr/>
        </p:nvSpPr>
        <p:spPr>
          <a:xfrm>
            <a:off x="304800" y="1978553"/>
            <a:ext cx="8167621" cy="923330"/>
          </a:xfrm>
          <a:prstGeom prst="rect">
            <a:avLst/>
          </a:prstGeom>
          <a:noFill/>
        </p:spPr>
        <p:txBody>
          <a:bodyPr wrap="none" rtlCol="0">
            <a:spAutoFit/>
          </a:bodyPr>
          <a:lstStyle/>
          <a:p>
            <a:pPr marL="285750" indent="-285750">
              <a:buFont typeface="Arial" panose="020B0604020202020204" pitchFamily="34" charset="0"/>
              <a:buChar char="•"/>
            </a:pPr>
            <a:r>
              <a:rPr lang="en-US" dirty="0"/>
              <a:t>Instance-based learning (e.g. support vector machines, k-nearest neighbor)</a:t>
            </a:r>
          </a:p>
          <a:p>
            <a:pPr marL="285750" indent="-285750">
              <a:buFont typeface="Arial" panose="020B0604020202020204" pitchFamily="34" charset="0"/>
              <a:buChar char="•"/>
            </a:pPr>
            <a:r>
              <a:rPr lang="en-US" dirty="0"/>
              <a:t>Effective with a small number of samples</a:t>
            </a:r>
          </a:p>
          <a:p>
            <a:pPr marL="285750" indent="-285750">
              <a:buFont typeface="Arial" panose="020B0604020202020204" pitchFamily="34" charset="0"/>
              <a:buChar char="•"/>
            </a:pPr>
            <a:r>
              <a:rPr lang="en-US" dirty="0"/>
              <a:t>Provides estimate and uncertainties</a:t>
            </a:r>
          </a:p>
        </p:txBody>
      </p:sp>
    </p:spTree>
    <p:extLst>
      <p:ext uri="{BB962C8B-B14F-4D97-AF65-F5344CB8AC3E}">
        <p14:creationId xmlns:p14="http://schemas.microsoft.com/office/powerpoint/2010/main" val="403150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C929A-1658-3063-5EE2-76A7BE44E36E}"/>
            </a:ext>
          </a:extLst>
        </p:cNvPr>
        <p:cNvGrpSpPr/>
        <p:nvPr/>
      </p:nvGrpSpPr>
      <p:grpSpPr>
        <a:xfrm>
          <a:off x="0" y="0"/>
          <a:ext cx="0" cy="0"/>
          <a:chOff x="0" y="0"/>
          <a:chExt cx="0" cy="0"/>
        </a:xfrm>
      </p:grpSpPr>
      <p:sp>
        <p:nvSpPr>
          <p:cNvPr id="30" name="Title 2">
            <a:extLst>
              <a:ext uri="{FF2B5EF4-FFF2-40B4-BE49-F238E27FC236}">
                <a16:creationId xmlns:a16="http://schemas.microsoft.com/office/drawing/2014/main" id="{0AE73BE8-63FD-6EFC-CAB5-A7C90455AB28}"/>
              </a:ext>
            </a:extLst>
          </p:cNvPr>
          <p:cNvSpPr txBox="1">
            <a:spLocks/>
          </p:cNvSpPr>
          <p:nvPr/>
        </p:nvSpPr>
        <p:spPr>
          <a:xfrm>
            <a:off x="451822" y="129091"/>
            <a:ext cx="8103570" cy="753034"/>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r>
              <a:rPr lang="en-US" dirty="0"/>
              <a:t>Outline</a:t>
            </a:r>
          </a:p>
        </p:txBody>
      </p:sp>
      <p:sp>
        <p:nvSpPr>
          <p:cNvPr id="3" name="TextBox 2">
            <a:extLst>
              <a:ext uri="{FF2B5EF4-FFF2-40B4-BE49-F238E27FC236}">
                <a16:creationId xmlns:a16="http://schemas.microsoft.com/office/drawing/2014/main" id="{54A2F728-67F8-ECBD-DBA8-B98D6410A873}"/>
              </a:ext>
            </a:extLst>
          </p:cNvPr>
          <p:cNvSpPr txBox="1"/>
          <p:nvPr/>
        </p:nvSpPr>
        <p:spPr>
          <a:xfrm>
            <a:off x="495300" y="1676400"/>
            <a:ext cx="8153400" cy="5509200"/>
          </a:xfrm>
          <a:prstGeom prst="rect">
            <a:avLst/>
          </a:prstGeom>
          <a:noFill/>
        </p:spPr>
        <p:txBody>
          <a:bodyPr wrap="square" rtlCol="0">
            <a:spAutoFit/>
          </a:bodyPr>
          <a:lstStyle/>
          <a:p>
            <a:pPr marL="742950" indent="-742950">
              <a:buFont typeface="+mj-lt"/>
              <a:buAutoNum type="arabicPeriod"/>
            </a:pPr>
            <a:r>
              <a:rPr lang="en-US" sz="3200" b="1" dirty="0">
                <a:solidFill>
                  <a:schemeClr val="bg1">
                    <a:lumMod val="75000"/>
                  </a:schemeClr>
                </a:solidFill>
              </a:rPr>
              <a:t>Surrogate models</a:t>
            </a:r>
          </a:p>
          <a:p>
            <a:pPr marL="742950" indent="-742950">
              <a:buFont typeface="+mj-lt"/>
              <a:buAutoNum type="arabicPeriod"/>
            </a:pPr>
            <a:endParaRPr lang="en-US" sz="3200" b="1" dirty="0"/>
          </a:p>
          <a:p>
            <a:pPr marL="742950" indent="-742950">
              <a:buFont typeface="+mj-lt"/>
              <a:buAutoNum type="arabicPeriod"/>
            </a:pPr>
            <a:r>
              <a:rPr lang="en-US" sz="3200" b="1" dirty="0"/>
              <a:t>Optimization</a:t>
            </a:r>
          </a:p>
          <a:p>
            <a:pPr marL="742950" indent="-742950">
              <a:buFont typeface="+mj-lt"/>
              <a:buAutoNum type="arabicPeriod"/>
            </a:pPr>
            <a:endParaRPr lang="en-US" sz="3200" b="1" dirty="0"/>
          </a:p>
          <a:p>
            <a:pPr marL="742950" indent="-742950">
              <a:buFont typeface="+mj-lt"/>
              <a:buAutoNum type="arabicPeriod"/>
            </a:pPr>
            <a:r>
              <a:rPr lang="en-US" sz="3200" b="1" dirty="0">
                <a:solidFill>
                  <a:schemeClr val="bg1">
                    <a:lumMod val="75000"/>
                  </a:schemeClr>
                </a:solidFill>
              </a:rPr>
              <a:t>Anomaly detection</a:t>
            </a:r>
          </a:p>
          <a:p>
            <a:pPr marL="742950" indent="-742950">
              <a:buFont typeface="+mj-lt"/>
              <a:buAutoNum type="arabicPeriod"/>
            </a:pPr>
            <a:endParaRPr lang="en-US" sz="3200" b="1" dirty="0">
              <a:solidFill>
                <a:schemeClr val="bg1">
                  <a:lumMod val="75000"/>
                </a:schemeClr>
              </a:solidFill>
            </a:endParaRPr>
          </a:p>
          <a:p>
            <a:pPr marL="742950" indent="-742950">
              <a:buFont typeface="+mj-lt"/>
              <a:buAutoNum type="arabicPeriod"/>
            </a:pPr>
            <a:r>
              <a:rPr lang="en-US" sz="3200" b="1" dirty="0">
                <a:solidFill>
                  <a:schemeClr val="bg1">
                    <a:lumMod val="75000"/>
                  </a:schemeClr>
                </a:solidFill>
              </a:rPr>
              <a:t>Reconstruction/Inverse problems</a:t>
            </a:r>
          </a:p>
          <a:p>
            <a:pPr marL="742950" indent="-742950">
              <a:buFont typeface="+mj-lt"/>
              <a:buAutoNum type="arabicPeriod"/>
            </a:pPr>
            <a:endParaRPr lang="en-US" sz="3200" b="1" dirty="0">
              <a:solidFill>
                <a:schemeClr val="bg1">
                  <a:lumMod val="75000"/>
                </a:schemeClr>
              </a:solidFill>
            </a:endParaRPr>
          </a:p>
          <a:p>
            <a:pPr marL="742950" indent="-742950">
              <a:buFont typeface="+mj-lt"/>
              <a:buAutoNum type="arabicPeriod"/>
            </a:pPr>
            <a:r>
              <a:rPr lang="en-US" sz="3200" b="1" dirty="0">
                <a:solidFill>
                  <a:schemeClr val="bg1">
                    <a:lumMod val="75000"/>
                  </a:schemeClr>
                </a:solidFill>
              </a:rPr>
              <a:t>Large language models</a:t>
            </a:r>
          </a:p>
          <a:p>
            <a:pPr marL="742950" indent="-742950">
              <a:buFont typeface="+mj-lt"/>
              <a:buAutoNum type="arabicPeriod"/>
            </a:pPr>
            <a:endParaRPr lang="en-US" sz="3200" b="1" dirty="0"/>
          </a:p>
          <a:p>
            <a:pPr marL="742950" indent="-742950">
              <a:buFont typeface="+mj-lt"/>
              <a:buAutoNum type="arabicPeriod"/>
            </a:pPr>
            <a:endParaRPr lang="en-US" sz="3200" b="1" dirty="0"/>
          </a:p>
        </p:txBody>
      </p:sp>
      <p:sp>
        <p:nvSpPr>
          <p:cNvPr id="4" name="Slide Number Placeholder 6">
            <a:extLst>
              <a:ext uri="{FF2B5EF4-FFF2-40B4-BE49-F238E27FC236}">
                <a16:creationId xmlns:a16="http://schemas.microsoft.com/office/drawing/2014/main" id="{754A1DBA-BE70-587A-B620-5D64321771D4}"/>
              </a:ext>
            </a:extLst>
          </p:cNvPr>
          <p:cNvSpPr>
            <a:spLocks noGrp="1"/>
          </p:cNvSpPr>
          <p:nvPr>
            <p:ph type="sldNum" sz="quarter" idx="11"/>
          </p:nvPr>
        </p:nvSpPr>
        <p:spPr>
          <a:xfrm>
            <a:off x="8686800" y="6553199"/>
            <a:ext cx="273050" cy="228601"/>
          </a:xfrm>
        </p:spPr>
        <p:txBody>
          <a:bodyPr/>
          <a:lstStyle/>
          <a:p>
            <a:fld id="{5BD36294-2849-48A8-8531-5354CF3095D2}" type="slidenum">
              <a:rPr lang="en-US" sz="1200" smtClean="0"/>
              <a:pPr/>
              <a:t>7</a:t>
            </a:fld>
            <a:endParaRPr lang="en-US" sz="1200" dirty="0"/>
          </a:p>
        </p:txBody>
      </p:sp>
    </p:spTree>
    <p:extLst>
      <p:ext uri="{BB962C8B-B14F-4D97-AF65-F5344CB8AC3E}">
        <p14:creationId xmlns:p14="http://schemas.microsoft.com/office/powerpoint/2010/main" val="1140585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6D5E6-C667-6539-C5E5-8419C89F0A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D93404-62D8-F20E-F779-260C3D07FC66}"/>
              </a:ext>
            </a:extLst>
          </p:cNvPr>
          <p:cNvSpPr>
            <a:spLocks noGrp="1"/>
          </p:cNvSpPr>
          <p:nvPr>
            <p:ph type="title"/>
          </p:nvPr>
        </p:nvSpPr>
        <p:spPr/>
        <p:txBody>
          <a:bodyPr/>
          <a:lstStyle/>
          <a:p>
            <a:r>
              <a:rPr lang="en-US" dirty="0"/>
              <a:t>Optimization: Facility operation use case</a:t>
            </a:r>
          </a:p>
        </p:txBody>
      </p:sp>
      <p:sp>
        <p:nvSpPr>
          <p:cNvPr id="5" name="Slide Number Placeholder 4">
            <a:extLst>
              <a:ext uri="{FF2B5EF4-FFF2-40B4-BE49-F238E27FC236}">
                <a16:creationId xmlns:a16="http://schemas.microsoft.com/office/drawing/2014/main" id="{027DDBD1-4BFE-0B7A-AE9B-C7249E528B1D}"/>
              </a:ext>
            </a:extLst>
          </p:cNvPr>
          <p:cNvSpPr>
            <a:spLocks noGrp="1"/>
          </p:cNvSpPr>
          <p:nvPr>
            <p:ph type="sldNum" sz="quarter" idx="11"/>
          </p:nvPr>
        </p:nvSpPr>
        <p:spPr/>
        <p:txBody>
          <a:bodyPr/>
          <a:lstStyle/>
          <a:p>
            <a:fld id="{5BD36294-2849-48A8-8531-5354CF3095D2}" type="slidenum">
              <a:rPr lang="en-US" smtClean="0"/>
              <a:pPr/>
              <a:t>8</a:t>
            </a:fld>
            <a:endParaRPr lang="en-US" dirty="0"/>
          </a:p>
        </p:txBody>
      </p:sp>
      <p:pic>
        <p:nvPicPr>
          <p:cNvPr id="7" name="Picture 2" descr="LCLS Aerial">
            <a:extLst>
              <a:ext uri="{FF2B5EF4-FFF2-40B4-BE49-F238E27FC236}">
                <a16:creationId xmlns:a16="http://schemas.microsoft.com/office/drawing/2014/main" id="{9C4325CC-814A-584F-A963-4540B104B1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40" r="27796" b="-2"/>
          <a:stretch/>
        </p:blipFill>
        <p:spPr bwMode="auto">
          <a:xfrm>
            <a:off x="6422516" y="3466509"/>
            <a:ext cx="2544025" cy="3262399"/>
          </a:xfrm>
          <a:prstGeom prst="rect">
            <a:avLst/>
          </a:prstGeom>
          <a:solidFill>
            <a:srgbClr val="FFFFFF"/>
          </a:solidFill>
          <a:ln>
            <a:solidFill>
              <a:schemeClr val="tx1"/>
            </a:solidFill>
          </a:ln>
        </p:spPr>
      </p:pic>
      <p:grpSp>
        <p:nvGrpSpPr>
          <p:cNvPr id="19" name="Group 18">
            <a:extLst>
              <a:ext uri="{FF2B5EF4-FFF2-40B4-BE49-F238E27FC236}">
                <a16:creationId xmlns:a16="http://schemas.microsoft.com/office/drawing/2014/main" id="{B5470B41-2CB6-9FC2-F6F8-1B8CAD05A320}"/>
              </a:ext>
            </a:extLst>
          </p:cNvPr>
          <p:cNvGrpSpPr/>
          <p:nvPr/>
        </p:nvGrpSpPr>
        <p:grpSpPr>
          <a:xfrm>
            <a:off x="7010400" y="3687115"/>
            <a:ext cx="1780749" cy="1570685"/>
            <a:chOff x="7315200" y="2426368"/>
            <a:chExt cx="1780749" cy="1570685"/>
          </a:xfrm>
        </p:grpSpPr>
        <p:sp>
          <p:nvSpPr>
            <p:cNvPr id="8" name="TextBox 7">
              <a:extLst>
                <a:ext uri="{FF2B5EF4-FFF2-40B4-BE49-F238E27FC236}">
                  <a16:creationId xmlns:a16="http://schemas.microsoft.com/office/drawing/2014/main" id="{9455C4A5-FCA7-EA3D-6C15-0399F09C06B5}"/>
                </a:ext>
              </a:extLst>
            </p:cNvPr>
            <p:cNvSpPr txBox="1"/>
            <p:nvPr/>
          </p:nvSpPr>
          <p:spPr>
            <a:xfrm>
              <a:off x="7648149" y="2426368"/>
              <a:ext cx="1447800" cy="646331"/>
            </a:xfrm>
            <a:prstGeom prst="rect">
              <a:avLst/>
            </a:prstGeom>
            <a:solidFill>
              <a:schemeClr val="bg1">
                <a:lumMod val="85000"/>
              </a:schemeClr>
            </a:solidFill>
            <a:ln w="28575">
              <a:solidFill>
                <a:schemeClr val="accent5">
                  <a:lumMod val="60000"/>
                  <a:lumOff val="40000"/>
                </a:schemeClr>
              </a:solidFill>
            </a:ln>
          </p:spPr>
          <p:txBody>
            <a:bodyPr wrap="square" rtlCol="0">
              <a:spAutoFit/>
            </a:bodyPr>
            <a:lstStyle/>
            <a:p>
              <a:pPr algn="ctr"/>
              <a:r>
                <a:rPr lang="en-US" dirty="0"/>
                <a:t>Quadrupole magnets</a:t>
              </a:r>
            </a:p>
          </p:txBody>
        </p:sp>
        <p:cxnSp>
          <p:nvCxnSpPr>
            <p:cNvPr id="9" name="Straight Arrow Connector 8">
              <a:extLst>
                <a:ext uri="{FF2B5EF4-FFF2-40B4-BE49-F238E27FC236}">
                  <a16:creationId xmlns:a16="http://schemas.microsoft.com/office/drawing/2014/main" id="{00209780-C1EE-C7E9-8B10-17432FCFC48A}"/>
                </a:ext>
              </a:extLst>
            </p:cNvPr>
            <p:cNvCxnSpPr>
              <a:cxnSpLocks/>
            </p:cNvCxnSpPr>
            <p:nvPr/>
          </p:nvCxnSpPr>
          <p:spPr>
            <a:xfrm flipH="1">
              <a:off x="7315200" y="3086280"/>
              <a:ext cx="978864" cy="190321"/>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13C03EF-7A57-3DC6-06AB-B3A8D9E35832}"/>
                </a:ext>
              </a:extLst>
            </p:cNvPr>
            <p:cNvCxnSpPr>
              <a:cxnSpLocks/>
            </p:cNvCxnSpPr>
            <p:nvPr/>
          </p:nvCxnSpPr>
          <p:spPr>
            <a:xfrm flipH="1">
              <a:off x="7648150" y="3086279"/>
              <a:ext cx="645915" cy="509236"/>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BFFBC63-F098-F11C-D41A-A093E6EE9418}"/>
                </a:ext>
              </a:extLst>
            </p:cNvPr>
            <p:cNvCxnSpPr>
              <a:cxnSpLocks/>
            </p:cNvCxnSpPr>
            <p:nvPr/>
          </p:nvCxnSpPr>
          <p:spPr>
            <a:xfrm flipH="1">
              <a:off x="7901620" y="3086279"/>
              <a:ext cx="392445" cy="910774"/>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Picture 2" descr="https://upload.wikimedia.org/wikipedia/commons/e/e1/LCLS_quadrupole.jpg">
            <a:extLst>
              <a:ext uri="{FF2B5EF4-FFF2-40B4-BE49-F238E27FC236}">
                <a16:creationId xmlns:a16="http://schemas.microsoft.com/office/drawing/2014/main" id="{66EEC409-13A3-98C1-7A4C-2F3623C09A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61"/>
          <a:stretch/>
        </p:blipFill>
        <p:spPr bwMode="auto">
          <a:xfrm>
            <a:off x="4511843" y="5097708"/>
            <a:ext cx="1804840" cy="14216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33" name="TextBox 32">
            <a:extLst>
              <a:ext uri="{FF2B5EF4-FFF2-40B4-BE49-F238E27FC236}">
                <a16:creationId xmlns:a16="http://schemas.microsoft.com/office/drawing/2014/main" id="{CFF58B56-231F-B0DA-C4B9-7C3A88300EE5}"/>
              </a:ext>
            </a:extLst>
          </p:cNvPr>
          <p:cNvSpPr txBox="1"/>
          <p:nvPr/>
        </p:nvSpPr>
        <p:spPr>
          <a:xfrm>
            <a:off x="121502" y="1393366"/>
            <a:ext cx="8669647" cy="677108"/>
          </a:xfrm>
          <a:prstGeom prst="rect">
            <a:avLst/>
          </a:prstGeom>
          <a:noFill/>
        </p:spPr>
        <p:txBody>
          <a:bodyPr wrap="square" rtlCol="0">
            <a:spAutoFit/>
          </a:bodyPr>
          <a:lstStyle/>
          <a:p>
            <a:r>
              <a:rPr lang="en-US" sz="2000" b="1" dirty="0"/>
              <a:t>Challenge: </a:t>
            </a:r>
            <a:r>
              <a:rPr lang="en-US" dirty="0"/>
              <a:t>How to optimize a scientific facility? Many tuning knobs, acquisition is expensive ($50k/hour, ~$25M/year!), many operators/physicists to train</a:t>
            </a:r>
            <a:endParaRPr lang="en-US" sz="2000" dirty="0"/>
          </a:p>
        </p:txBody>
      </p:sp>
      <p:sp>
        <p:nvSpPr>
          <p:cNvPr id="34" name="TextBox 33">
            <a:extLst>
              <a:ext uri="{FF2B5EF4-FFF2-40B4-BE49-F238E27FC236}">
                <a16:creationId xmlns:a16="http://schemas.microsoft.com/office/drawing/2014/main" id="{3496B88A-C420-7B1A-7B89-469C0DD457CE}"/>
              </a:ext>
            </a:extLst>
          </p:cNvPr>
          <p:cNvSpPr txBox="1"/>
          <p:nvPr/>
        </p:nvSpPr>
        <p:spPr>
          <a:xfrm>
            <a:off x="106217" y="2218492"/>
            <a:ext cx="9037783" cy="677108"/>
          </a:xfrm>
          <a:prstGeom prst="rect">
            <a:avLst/>
          </a:prstGeom>
          <a:noFill/>
        </p:spPr>
        <p:txBody>
          <a:bodyPr wrap="square" rtlCol="0">
            <a:spAutoFit/>
          </a:bodyPr>
          <a:lstStyle/>
          <a:p>
            <a:r>
              <a:rPr lang="en-US" sz="2000" b="1" dirty="0" err="1"/>
              <a:t>SoTA</a:t>
            </a:r>
            <a:r>
              <a:rPr lang="en-US" sz="2000" b="1" dirty="0"/>
              <a:t> Problems: </a:t>
            </a:r>
            <a:r>
              <a:rPr lang="en-US" dirty="0"/>
              <a:t>Manual tuning </a:t>
            </a:r>
            <a:r>
              <a:rPr lang="en-US" dirty="0">
                <a:sym typeface="Wingdings" pitchFamily="2" charset="2"/>
              </a:rPr>
              <a:t> slow, depends on operator experience</a:t>
            </a:r>
          </a:p>
          <a:p>
            <a:r>
              <a:rPr lang="en-US" dirty="0">
                <a:sym typeface="Wingdings" pitchFamily="2" charset="2"/>
              </a:rPr>
              <a:t>Numerical optimizers  ignores domain knowledge, inefficient</a:t>
            </a:r>
            <a:endParaRPr lang="en-US" dirty="0"/>
          </a:p>
        </p:txBody>
      </p:sp>
      <p:sp>
        <p:nvSpPr>
          <p:cNvPr id="35" name="TextBox 34">
            <a:extLst>
              <a:ext uri="{FF2B5EF4-FFF2-40B4-BE49-F238E27FC236}">
                <a16:creationId xmlns:a16="http://schemas.microsoft.com/office/drawing/2014/main" id="{AEFCC059-3917-3E13-B3F1-88884F1213B6}"/>
              </a:ext>
            </a:extLst>
          </p:cNvPr>
          <p:cNvSpPr txBox="1"/>
          <p:nvPr/>
        </p:nvSpPr>
        <p:spPr>
          <a:xfrm>
            <a:off x="106217" y="3140095"/>
            <a:ext cx="6111286" cy="1508105"/>
          </a:xfrm>
          <a:prstGeom prst="rect">
            <a:avLst/>
          </a:prstGeom>
          <a:noFill/>
        </p:spPr>
        <p:txBody>
          <a:bodyPr wrap="square" rtlCol="0">
            <a:spAutoFit/>
          </a:bodyPr>
          <a:lstStyle/>
          <a:p>
            <a:r>
              <a:rPr lang="en-US" sz="2000" b="1" dirty="0"/>
              <a:t>AI solution:</a:t>
            </a:r>
          </a:p>
          <a:p>
            <a:pPr marL="285750" indent="-285750">
              <a:buFont typeface="Arial" panose="020B0604020202020204" pitchFamily="34" charset="0"/>
              <a:buChar char="•"/>
            </a:pPr>
            <a:r>
              <a:rPr lang="en-US" dirty="0"/>
              <a:t>Model-based optimization leverages physics knowledge and past experience for efficient global optimization</a:t>
            </a:r>
          </a:p>
          <a:p>
            <a:pPr marL="285750" indent="-285750">
              <a:buFont typeface="Arial" panose="020B0604020202020204" pitchFamily="34" charset="0"/>
              <a:buChar char="•"/>
            </a:pPr>
            <a:r>
              <a:rPr lang="en-US" dirty="0"/>
              <a:t>Methods: Bayesian optimization (BO), reinforcement learning (RL)</a:t>
            </a:r>
          </a:p>
        </p:txBody>
      </p:sp>
      <p:sp>
        <p:nvSpPr>
          <p:cNvPr id="36" name="TextBox 35">
            <a:extLst>
              <a:ext uri="{FF2B5EF4-FFF2-40B4-BE49-F238E27FC236}">
                <a16:creationId xmlns:a16="http://schemas.microsoft.com/office/drawing/2014/main" id="{29E11EFE-8FFB-DDDB-D084-49A1D7AFC604}"/>
              </a:ext>
            </a:extLst>
          </p:cNvPr>
          <p:cNvSpPr txBox="1"/>
          <p:nvPr/>
        </p:nvSpPr>
        <p:spPr>
          <a:xfrm>
            <a:off x="136742" y="4876582"/>
            <a:ext cx="4093847" cy="1508105"/>
          </a:xfrm>
          <a:prstGeom prst="rect">
            <a:avLst/>
          </a:prstGeom>
          <a:noFill/>
        </p:spPr>
        <p:txBody>
          <a:bodyPr wrap="square" rtlCol="0">
            <a:spAutoFit/>
          </a:bodyPr>
          <a:lstStyle/>
          <a:p>
            <a:r>
              <a:rPr lang="en-US" sz="2000" b="1" dirty="0"/>
              <a:t>Status:</a:t>
            </a:r>
          </a:p>
          <a:p>
            <a:pPr marL="285750" indent="-285750">
              <a:buFont typeface="Arial" panose="020B0604020202020204" pitchFamily="34" charset="0"/>
              <a:buChar char="•"/>
            </a:pPr>
            <a:r>
              <a:rPr lang="en-US" dirty="0"/>
              <a:t>BO in regular use for accelerators worldwide (10-100x speedup)</a:t>
            </a:r>
          </a:p>
          <a:p>
            <a:pPr marL="285750" indent="-285750">
              <a:buFont typeface="Arial" panose="020B0604020202020204" pitchFamily="34" charset="0"/>
              <a:buChar char="•"/>
            </a:pPr>
            <a:r>
              <a:rPr lang="en-US" dirty="0"/>
              <a:t>Active research in RL, NN priors, algorithmic execution (BAX), …</a:t>
            </a:r>
          </a:p>
        </p:txBody>
      </p:sp>
    </p:spTree>
    <p:extLst>
      <p:ext uri="{BB962C8B-B14F-4D97-AF65-F5344CB8AC3E}">
        <p14:creationId xmlns:p14="http://schemas.microsoft.com/office/powerpoint/2010/main" val="3962685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1C43E-FDBE-DE75-C9EF-49E14CA33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DC1A1B-C5E8-D85E-AA3F-F1260967BAA8}"/>
              </a:ext>
            </a:extLst>
          </p:cNvPr>
          <p:cNvSpPr>
            <a:spLocks noGrp="1"/>
          </p:cNvSpPr>
          <p:nvPr>
            <p:ph type="title"/>
          </p:nvPr>
        </p:nvSpPr>
        <p:spPr/>
        <p:txBody>
          <a:bodyPr/>
          <a:lstStyle/>
          <a:p>
            <a:r>
              <a:rPr lang="en-US" dirty="0"/>
              <a:t>Optimization: Facility design use case</a:t>
            </a:r>
          </a:p>
        </p:txBody>
      </p:sp>
      <p:sp>
        <p:nvSpPr>
          <p:cNvPr id="5" name="Slide Number Placeholder 4">
            <a:extLst>
              <a:ext uri="{FF2B5EF4-FFF2-40B4-BE49-F238E27FC236}">
                <a16:creationId xmlns:a16="http://schemas.microsoft.com/office/drawing/2014/main" id="{121CE0AF-D911-2E37-8FDE-DA02C1553610}"/>
              </a:ext>
            </a:extLst>
          </p:cNvPr>
          <p:cNvSpPr>
            <a:spLocks noGrp="1"/>
          </p:cNvSpPr>
          <p:nvPr>
            <p:ph type="sldNum" sz="quarter" idx="11"/>
          </p:nvPr>
        </p:nvSpPr>
        <p:spPr/>
        <p:txBody>
          <a:bodyPr/>
          <a:lstStyle/>
          <a:p>
            <a:fld id="{5BD36294-2849-48A8-8531-5354CF3095D2}" type="slidenum">
              <a:rPr lang="en-US" smtClean="0"/>
              <a:pPr/>
              <a:t>9</a:t>
            </a:fld>
            <a:endParaRPr lang="en-US" dirty="0"/>
          </a:p>
        </p:txBody>
      </p:sp>
      <p:sp>
        <p:nvSpPr>
          <p:cNvPr id="33" name="TextBox 32">
            <a:extLst>
              <a:ext uri="{FF2B5EF4-FFF2-40B4-BE49-F238E27FC236}">
                <a16:creationId xmlns:a16="http://schemas.microsoft.com/office/drawing/2014/main" id="{CE2975E0-0B68-289A-6057-F3CA8527C287}"/>
              </a:ext>
            </a:extLst>
          </p:cNvPr>
          <p:cNvSpPr txBox="1"/>
          <p:nvPr/>
        </p:nvSpPr>
        <p:spPr>
          <a:xfrm>
            <a:off x="106217" y="1295400"/>
            <a:ext cx="8600864" cy="677108"/>
          </a:xfrm>
          <a:prstGeom prst="rect">
            <a:avLst/>
          </a:prstGeom>
          <a:noFill/>
        </p:spPr>
        <p:txBody>
          <a:bodyPr wrap="square" rtlCol="0">
            <a:spAutoFit/>
          </a:bodyPr>
          <a:lstStyle/>
          <a:p>
            <a:r>
              <a:rPr lang="en-US" sz="2000" b="1" dirty="0"/>
              <a:t>Challenge: </a:t>
            </a:r>
            <a:r>
              <a:rPr lang="en-US" dirty="0"/>
              <a:t>How to design a new facility? High-dimensional search (e.g. dozens of </a:t>
            </a:r>
            <a:r>
              <a:rPr lang="en-US" dirty="0" err="1"/>
              <a:t>sextupoles</a:t>
            </a:r>
            <a:r>
              <a:rPr lang="en-US" dirty="0"/>
              <a:t> for modern rings), expensive simulations (e.g. tracking ~10</a:t>
            </a:r>
            <a:r>
              <a:rPr lang="en-US" baseline="30000" dirty="0"/>
              <a:t>6</a:t>
            </a:r>
            <a:r>
              <a:rPr lang="en-US" dirty="0"/>
              <a:t> turns)</a:t>
            </a:r>
            <a:endParaRPr lang="en-US" sz="2000" dirty="0"/>
          </a:p>
        </p:txBody>
      </p:sp>
      <p:sp>
        <p:nvSpPr>
          <p:cNvPr id="34" name="TextBox 33">
            <a:extLst>
              <a:ext uri="{FF2B5EF4-FFF2-40B4-BE49-F238E27FC236}">
                <a16:creationId xmlns:a16="http://schemas.microsoft.com/office/drawing/2014/main" id="{ECCDBD79-4E44-142E-FA4E-2615521A30DE}"/>
              </a:ext>
            </a:extLst>
          </p:cNvPr>
          <p:cNvSpPr txBox="1"/>
          <p:nvPr/>
        </p:nvSpPr>
        <p:spPr>
          <a:xfrm>
            <a:off x="100039" y="2329134"/>
            <a:ext cx="5913583" cy="677108"/>
          </a:xfrm>
          <a:prstGeom prst="rect">
            <a:avLst/>
          </a:prstGeom>
          <a:noFill/>
        </p:spPr>
        <p:txBody>
          <a:bodyPr wrap="square" rtlCol="0">
            <a:spAutoFit/>
          </a:bodyPr>
          <a:lstStyle/>
          <a:p>
            <a:r>
              <a:rPr lang="en-US" sz="2000" b="1" dirty="0" err="1"/>
              <a:t>SoTA</a:t>
            </a:r>
            <a:r>
              <a:rPr lang="en-US" sz="2000" b="1" dirty="0"/>
              <a:t> Problems: </a:t>
            </a:r>
            <a:r>
              <a:rPr lang="en-US" dirty="0"/>
              <a:t>Genetic algorithms are sample inefficient </a:t>
            </a:r>
            <a:r>
              <a:rPr lang="en-US" dirty="0">
                <a:sym typeface="Wingdings" pitchFamily="2" charset="2"/>
              </a:rPr>
              <a:t> limited to low-dimensions, short tracking</a:t>
            </a:r>
            <a:endParaRPr lang="en-US" dirty="0"/>
          </a:p>
        </p:txBody>
      </p:sp>
      <p:sp>
        <p:nvSpPr>
          <p:cNvPr id="35" name="TextBox 34">
            <a:extLst>
              <a:ext uri="{FF2B5EF4-FFF2-40B4-BE49-F238E27FC236}">
                <a16:creationId xmlns:a16="http://schemas.microsoft.com/office/drawing/2014/main" id="{250F4948-5508-1802-1540-54369B8BAC32}"/>
              </a:ext>
            </a:extLst>
          </p:cNvPr>
          <p:cNvSpPr txBox="1"/>
          <p:nvPr/>
        </p:nvSpPr>
        <p:spPr>
          <a:xfrm>
            <a:off x="100039" y="3301908"/>
            <a:ext cx="5380183" cy="1508105"/>
          </a:xfrm>
          <a:prstGeom prst="rect">
            <a:avLst/>
          </a:prstGeom>
          <a:noFill/>
        </p:spPr>
        <p:txBody>
          <a:bodyPr wrap="square" rtlCol="0">
            <a:spAutoFit/>
          </a:bodyPr>
          <a:lstStyle/>
          <a:p>
            <a:r>
              <a:rPr lang="en-US" sz="2000" b="1" dirty="0"/>
              <a:t>AI solution:</a:t>
            </a:r>
          </a:p>
          <a:p>
            <a:pPr marL="285750" indent="-285750">
              <a:buFont typeface="Arial" panose="020B0604020202020204" pitchFamily="34" charset="0"/>
              <a:buChar char="•"/>
            </a:pPr>
            <a:r>
              <a:rPr lang="en-US" dirty="0"/>
              <a:t>Neural network surrogates approximate expensive simulations</a:t>
            </a:r>
          </a:p>
          <a:p>
            <a:pPr marL="285750" indent="-285750">
              <a:buFont typeface="Arial" panose="020B0604020202020204" pitchFamily="34" charset="0"/>
              <a:buChar char="•"/>
            </a:pPr>
            <a:r>
              <a:rPr lang="en-US" dirty="0"/>
              <a:t>Optimal design methods to maximize efficiency (e.g. Bayesian algorithmic execution)</a:t>
            </a:r>
          </a:p>
        </p:txBody>
      </p:sp>
      <p:sp>
        <p:nvSpPr>
          <p:cNvPr id="36" name="TextBox 35">
            <a:extLst>
              <a:ext uri="{FF2B5EF4-FFF2-40B4-BE49-F238E27FC236}">
                <a16:creationId xmlns:a16="http://schemas.microsoft.com/office/drawing/2014/main" id="{33915577-A564-32E8-B9B7-EFB8255DEBA4}"/>
              </a:ext>
            </a:extLst>
          </p:cNvPr>
          <p:cNvSpPr txBox="1"/>
          <p:nvPr/>
        </p:nvSpPr>
        <p:spPr>
          <a:xfrm>
            <a:off x="103773" y="5072729"/>
            <a:ext cx="5592307" cy="1231106"/>
          </a:xfrm>
          <a:prstGeom prst="rect">
            <a:avLst/>
          </a:prstGeom>
          <a:noFill/>
        </p:spPr>
        <p:txBody>
          <a:bodyPr wrap="square" rtlCol="0">
            <a:spAutoFit/>
          </a:bodyPr>
          <a:lstStyle/>
          <a:p>
            <a:r>
              <a:rPr lang="en-US" sz="2000" b="1" dirty="0"/>
              <a:t>Status:</a:t>
            </a:r>
          </a:p>
          <a:p>
            <a:pPr marL="285750" indent="-285750">
              <a:buFont typeface="Arial" panose="020B0604020202020204" pitchFamily="34" charset="0"/>
              <a:buChar char="•"/>
            </a:pPr>
            <a:r>
              <a:rPr lang="en-US" dirty="0"/>
              <a:t>Factor of ~100x speed-up from NN-based search</a:t>
            </a:r>
          </a:p>
          <a:p>
            <a:pPr marL="285750" indent="-285750">
              <a:buFont typeface="Arial" panose="020B0604020202020204" pitchFamily="34" charset="0"/>
              <a:buChar char="•"/>
            </a:pPr>
            <a:r>
              <a:rPr lang="en-US" dirty="0"/>
              <a:t>Employed for ALS-U, SSRL-X, FCC, and other designs</a:t>
            </a:r>
          </a:p>
        </p:txBody>
      </p:sp>
      <p:grpSp>
        <p:nvGrpSpPr>
          <p:cNvPr id="3" name="Group 2">
            <a:extLst>
              <a:ext uri="{FF2B5EF4-FFF2-40B4-BE49-F238E27FC236}">
                <a16:creationId xmlns:a16="http://schemas.microsoft.com/office/drawing/2014/main" id="{71D89656-9BFC-0147-780C-C10683D609F1}"/>
              </a:ext>
            </a:extLst>
          </p:cNvPr>
          <p:cNvGrpSpPr/>
          <p:nvPr/>
        </p:nvGrpSpPr>
        <p:grpSpPr>
          <a:xfrm>
            <a:off x="6124024" y="2209800"/>
            <a:ext cx="2601593" cy="2375781"/>
            <a:chOff x="5101525" y="1876245"/>
            <a:chExt cx="2486785" cy="2250693"/>
          </a:xfrm>
        </p:grpSpPr>
        <p:pic>
          <p:nvPicPr>
            <p:cNvPr id="4" name="Picture 3">
              <a:extLst>
                <a:ext uri="{FF2B5EF4-FFF2-40B4-BE49-F238E27FC236}">
                  <a16:creationId xmlns:a16="http://schemas.microsoft.com/office/drawing/2014/main" id="{FDCA65CE-1BE4-29E3-0D12-AEB16F6EF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1525" y="1876245"/>
              <a:ext cx="2486785" cy="2127583"/>
            </a:xfrm>
            <a:prstGeom prst="rect">
              <a:avLst/>
            </a:prstGeom>
          </p:spPr>
        </p:pic>
        <p:sp>
          <p:nvSpPr>
            <p:cNvPr id="12" name="TextBox 11">
              <a:extLst>
                <a:ext uri="{FF2B5EF4-FFF2-40B4-BE49-F238E27FC236}">
                  <a16:creationId xmlns:a16="http://schemas.microsoft.com/office/drawing/2014/main" id="{C9498EC8-4D3A-FF95-FA4C-3406E3D626F7}"/>
                </a:ext>
              </a:extLst>
            </p:cNvPr>
            <p:cNvSpPr txBox="1"/>
            <p:nvPr/>
          </p:nvSpPr>
          <p:spPr>
            <a:xfrm>
              <a:off x="5476025" y="3880717"/>
              <a:ext cx="1949573" cy="246221"/>
            </a:xfrm>
            <a:prstGeom prst="rect">
              <a:avLst/>
            </a:prstGeom>
            <a:noFill/>
          </p:spPr>
          <p:txBody>
            <a:bodyPr wrap="none" rtlCol="0">
              <a:spAutoFit/>
            </a:bodyPr>
            <a:lstStyle/>
            <a:p>
              <a:r>
                <a:rPr lang="en-US" sz="1000" dirty="0"/>
                <a:t>Image courtesy J. Wan, Y. Jiao</a:t>
              </a:r>
            </a:p>
          </p:txBody>
        </p:sp>
      </p:grpSp>
      <p:pic>
        <p:nvPicPr>
          <p:cNvPr id="13" name="Picture 12" descr="A map of a map with red and blue dots&#10;&#10;Description automatically generated">
            <a:extLst>
              <a:ext uri="{FF2B5EF4-FFF2-40B4-BE49-F238E27FC236}">
                <a16:creationId xmlns:a16="http://schemas.microsoft.com/office/drawing/2014/main" id="{7C0C1F09-34CE-9051-8AC1-FDFD119AA3F9}"/>
              </a:ext>
            </a:extLst>
          </p:cNvPr>
          <p:cNvPicPr>
            <a:picLocks noChangeAspect="1"/>
          </p:cNvPicPr>
          <p:nvPr/>
        </p:nvPicPr>
        <p:blipFill>
          <a:blip r:embed="rId3"/>
          <a:stretch>
            <a:fillRect/>
          </a:stretch>
        </p:blipFill>
        <p:spPr>
          <a:xfrm>
            <a:off x="6244074" y="4708505"/>
            <a:ext cx="2583057" cy="2029880"/>
          </a:xfrm>
          <a:prstGeom prst="rect">
            <a:avLst/>
          </a:prstGeom>
        </p:spPr>
      </p:pic>
    </p:spTree>
    <p:extLst>
      <p:ext uri="{BB962C8B-B14F-4D97-AF65-F5344CB8AC3E}">
        <p14:creationId xmlns:p14="http://schemas.microsoft.com/office/powerpoint/2010/main" val="1747137556"/>
      </p:ext>
    </p:extLst>
  </p:cSld>
  <p:clrMapOvr>
    <a:masterClrMapping/>
  </p:clrMapOvr>
</p:sld>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5_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106636"/>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0EC86DF8B4B1478E631376EBAE4F83" ma:contentTypeVersion="0" ma:contentTypeDescription="Create a new document." ma:contentTypeScope="" ma:versionID="4df6a44078c25dad800c41a1a36a7139">
  <xsd:schema xmlns:xsd="http://www.w3.org/2001/XMLSchema" xmlns:xs="http://www.w3.org/2001/XMLSchema" xmlns:p="http://schemas.microsoft.com/office/2006/metadata/properties" targetNamespace="http://schemas.microsoft.com/office/2006/metadata/properties" ma:root="true" ma:fieldsID="c5dc24512384f7b2521230f395eec81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Speaker"/>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ED92D3-BD80-42A4-90EC-9F6B322173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BD912D1-57FF-4493-87CA-2E48D45FEB8B}">
  <ds:schemaRefs>
    <ds:schemaRef ds:uri="http://schemas.microsoft.com/sharepoint/v3/contenttype/forms"/>
  </ds:schemaRefs>
</ds:datastoreItem>
</file>

<file path=customXml/itemProps3.xml><?xml version="1.0" encoding="utf-8"?>
<ds:datastoreItem xmlns:ds="http://schemas.openxmlformats.org/officeDocument/2006/customXml" ds:itemID="{611188AB-5CE3-4766-8DDF-7F661956509C}">
  <ds:schemaRefs>
    <ds:schemaRef ds:uri="http://schemas.microsoft.com/office/2006/metadata/properties"/>
    <ds:schemaRef ds:uri="http://purl.org/dc/elements/1.1/"/>
    <ds:schemaRef ds:uri="http://schemas.openxmlformats.org/package/2006/metadata/core-properties"/>
    <ds:schemaRef ds:uri="http://purl.org/dc/dcmitype/"/>
    <ds:schemaRef ds:uri="http://www.w3.org/XML/1998/namespace"/>
    <ds:schemaRef ds:uri="http://schemas.microsoft.com/office/2006/documentManagement/typ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SLAC-ppt-template-orange-July26</Template>
  <TotalTime>243213</TotalTime>
  <Words>2862</Words>
  <Application>Microsoft Macintosh PowerPoint</Application>
  <PresentationFormat>On-screen Show (4:3)</PresentationFormat>
  <Paragraphs>531</Paragraphs>
  <Slides>42</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Arial</vt:lpstr>
      <vt:lpstr>Calibri</vt:lpstr>
      <vt:lpstr>Helvetica Neue</vt:lpstr>
      <vt:lpstr>Slack-Lato</vt:lpstr>
      <vt:lpstr>Symbol</vt:lpstr>
      <vt:lpstr>Wingdings</vt:lpstr>
      <vt:lpstr>Blank</vt:lpstr>
      <vt:lpstr>15_Office Theme</vt:lpstr>
      <vt:lpstr>PowerPoint Presentation</vt:lpstr>
      <vt:lpstr>PowerPoint Presentation</vt:lpstr>
      <vt:lpstr>PowerPoint Presentation</vt:lpstr>
      <vt:lpstr>Surrogate Models: Motivation</vt:lpstr>
      <vt:lpstr>Surrogate Models: Applications</vt:lpstr>
      <vt:lpstr>Surrogate Models: Gaussian processes</vt:lpstr>
      <vt:lpstr>PowerPoint Presentation</vt:lpstr>
      <vt:lpstr>Optimization: Facility operation use case</vt:lpstr>
      <vt:lpstr>Optimization: Facility design use case</vt:lpstr>
      <vt:lpstr>Optimization: Compound discovery</vt:lpstr>
      <vt:lpstr>Optimization: Bayesian optimization</vt:lpstr>
      <vt:lpstr>Optimization: Bayesian optimization</vt:lpstr>
      <vt:lpstr>PowerPoint Presentation</vt:lpstr>
      <vt:lpstr>Anomaly detection: Facility prognostics use case</vt:lpstr>
      <vt:lpstr>Anomaly detection: Facility prognostics use case</vt:lpstr>
      <vt:lpstr>Anomaly detection: Facility prognostics use case</vt:lpstr>
      <vt:lpstr>Anomaly detection: Physics discovery (ELMs)</vt:lpstr>
      <vt:lpstr>Anomaly detection: Autoencoders</vt:lpstr>
      <vt:lpstr>PowerPoint Presentation</vt:lpstr>
      <vt:lpstr>Inverse problems: AI methods</vt:lpstr>
      <vt:lpstr>Inverse problems: Pulse reconstruction use case</vt:lpstr>
      <vt:lpstr>Inverse problems: differentiable simulations</vt:lpstr>
      <vt:lpstr>Inverse problems: Single-particle imaging</vt:lpstr>
      <vt:lpstr>Inverse problems: Single-particle imaging</vt:lpstr>
      <vt:lpstr>Inverse problems: Single-particle imaging</vt:lpstr>
      <vt:lpstr>Inverse problems: Single-particle imaging</vt:lpstr>
      <vt:lpstr>PowerPoint Presentation</vt:lpstr>
      <vt:lpstr>PowerPoint Presentation</vt:lpstr>
      <vt:lpstr>PowerPoint Presentation</vt:lpstr>
      <vt:lpstr>PowerPoint Presentation</vt:lpstr>
      <vt:lpstr>PowerPoint Presentation</vt:lpstr>
      <vt:lpstr>Anomaly detection: Edge-localized modes</vt:lpstr>
      <vt:lpstr>X-ray Pulse Reconstruction</vt:lpstr>
      <vt:lpstr>Anomaly Detection: RF Station Faults</vt:lpstr>
      <vt:lpstr>Anomaly Detection: RF Station Faults</vt:lpstr>
      <vt:lpstr>Anomaly Detection: RF Station Faults</vt:lpstr>
      <vt:lpstr>Coincident Anomaly Detection (CoAD)</vt:lpstr>
      <vt:lpstr>Coincident Anomaly Detection (CoAD)</vt:lpstr>
      <vt:lpstr>CoAD for RF Station Faults</vt:lpstr>
      <vt:lpstr>Case Study 1: Performance in the control room</vt:lpstr>
      <vt:lpstr>Inverse problems: X-ray Pulse Reconstruction</vt:lpstr>
      <vt:lpstr>Inverse problems: X-ray Pulse Reconstruction</vt:lpstr>
    </vt:vector>
  </TitlesOfParts>
  <Company>SLAC National Accelerator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 Huang</dc:title>
  <dc:creator>Paul Montanez</dc:creator>
  <cp:lastModifiedBy>Ratner, Daniel Fried</cp:lastModifiedBy>
  <cp:revision>999</cp:revision>
  <dcterms:created xsi:type="dcterms:W3CDTF">2014-09-30T17:57:27Z</dcterms:created>
  <dcterms:modified xsi:type="dcterms:W3CDTF">2024-12-03T04:31:29Z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0x010100D20EC86DF8B4B1478E631376EBAE4F83</vt:lpwstr>
  </property>
</Properties>
</file>